
<file path=[Content_Types].xml><?xml version="1.0" encoding="utf-8"?>
<Types xmlns="http://schemas.openxmlformats.org/package/2006/content-types">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4" r:id="rId4"/>
    <p:sldId id="258" r:id="rId5"/>
    <p:sldId id="259" r:id="rId6"/>
    <p:sldId id="273" r:id="rId7"/>
    <p:sldId id="260" r:id="rId8"/>
    <p:sldId id="261" r:id="rId9"/>
    <p:sldId id="262" r:id="rId10"/>
    <p:sldId id="265" r:id="rId11"/>
    <p:sldId id="263" r:id="rId12"/>
    <p:sldId id="274" r:id="rId13"/>
    <p:sldId id="275" r:id="rId14"/>
    <p:sldId id="270" r:id="rId15"/>
    <p:sldId id="271" r:id="rId16"/>
    <p:sldId id="278" r:id="rId17"/>
    <p:sldId id="266" r:id="rId18"/>
    <p:sldId id="276" r:id="rId19"/>
    <p:sldId id="277" r:id="rId20"/>
    <p:sldId id="268" r:id="rId21"/>
    <p:sldId id="267" r:id="rId22"/>
    <p:sldId id="279" r:id="rId23"/>
    <p:sldId id="280" r:id="rId24"/>
    <p:sldId id="281" r:id="rId25"/>
    <p:sldId id="269" r:id="rId26"/>
    <p:sldId id="272"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Groves, Kristine S" initials="GKS"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0" d="100"/>
          <a:sy n="60" d="100"/>
        </p:scale>
        <p:origin x="-222" y="3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1-11-03T12:43:14.177" idx="2">
    <p:pos x="2547" y="2918"/>
    <p:text>Change to reflect English categories</p:text>
  </p:cm>
</p:cmLst>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3D464BB9-37EC-4D4E-BBDA-E884EE0AC1CD}" type="datetimeFigureOut">
              <a:rPr lang="en-US" smtClean="0"/>
              <a:pPr/>
              <a:t>11/7/2011</a:t>
            </a:fld>
            <a:endParaRPr lang="en-US" dirty="0"/>
          </a:p>
        </p:txBody>
      </p:sp>
      <p:sp>
        <p:nvSpPr>
          <p:cNvPr id="2" name="Footer Placeholder 1"/>
          <p:cNvSpPr>
            <a:spLocks noGrp="1"/>
          </p:cNvSpPr>
          <p:nvPr>
            <p:ph type="ftr" sz="quarter" idx="11"/>
          </p:nvPr>
        </p:nvSpPr>
        <p:spPr/>
        <p:txBody>
          <a:bodyPr/>
          <a:lstStyle/>
          <a:p>
            <a:endParaRPr lang="en-US" dirty="0"/>
          </a:p>
        </p:txBody>
      </p:sp>
      <p:sp>
        <p:nvSpPr>
          <p:cNvPr id="15" name="Slide Number Placeholder 14"/>
          <p:cNvSpPr>
            <a:spLocks noGrp="1"/>
          </p:cNvSpPr>
          <p:nvPr>
            <p:ph type="sldNum" sz="quarter" idx="12"/>
          </p:nvPr>
        </p:nvSpPr>
        <p:spPr>
          <a:xfrm>
            <a:off x="8229600" y="6473952"/>
            <a:ext cx="758952" cy="246888"/>
          </a:xfrm>
        </p:spPr>
        <p:txBody>
          <a:bodyPr/>
          <a:lstStyle/>
          <a:p>
            <a:fld id="{6CC19FFB-884E-494C-BCC1-E7E06127423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D464BB9-37EC-4D4E-BBDA-E884EE0AC1CD}" type="datetimeFigureOut">
              <a:rPr lang="en-US" smtClean="0"/>
              <a:pPr/>
              <a:t>11/7/2011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CC19FFB-884E-494C-BCC1-E7E06127423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D464BB9-37EC-4D4E-BBDA-E884EE0AC1CD}" type="datetimeFigureOut">
              <a:rPr lang="en-US" smtClean="0"/>
              <a:pPr/>
              <a:t>11/7/2011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CC19FFB-884E-494C-BCC1-E7E06127423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3D464BB9-37EC-4D4E-BBDA-E884EE0AC1CD}" type="datetimeFigureOut">
              <a:rPr lang="en-US" smtClean="0"/>
              <a:pPr/>
              <a:t>11/7/2011</a:t>
            </a:fld>
            <a:endParaRPr lang="en-US" dirty="0"/>
          </a:p>
        </p:txBody>
      </p:sp>
      <p:sp>
        <p:nvSpPr>
          <p:cNvPr id="19" name="Footer Placeholder 18"/>
          <p:cNvSpPr>
            <a:spLocks noGrp="1"/>
          </p:cNvSpPr>
          <p:nvPr>
            <p:ph type="ftr" sz="quarter" idx="11"/>
          </p:nvPr>
        </p:nvSpPr>
        <p:spPr>
          <a:xfrm>
            <a:off x="3581400" y="76200"/>
            <a:ext cx="2895600" cy="288925"/>
          </a:xfrm>
        </p:spPr>
        <p:txBody>
          <a:bodyPr/>
          <a:lstStyle/>
          <a:p>
            <a:endParaRPr lang="en-US" dirty="0"/>
          </a:p>
        </p:txBody>
      </p:sp>
      <p:sp>
        <p:nvSpPr>
          <p:cNvPr id="16" name="Slide Number Placeholder 15"/>
          <p:cNvSpPr>
            <a:spLocks noGrp="1"/>
          </p:cNvSpPr>
          <p:nvPr>
            <p:ph type="sldNum" sz="quarter" idx="12"/>
          </p:nvPr>
        </p:nvSpPr>
        <p:spPr>
          <a:xfrm>
            <a:off x="8229600" y="6473952"/>
            <a:ext cx="758952" cy="246888"/>
          </a:xfrm>
        </p:spPr>
        <p:txBody>
          <a:bodyPr/>
          <a:lstStyle/>
          <a:p>
            <a:fld id="{6CC19FFB-884E-494C-BCC1-E7E06127423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3D464BB9-37EC-4D4E-BBDA-E884EE0AC1CD}" type="datetimeFigureOut">
              <a:rPr lang="en-US" smtClean="0"/>
              <a:pPr/>
              <a:t>11/7/2011</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6" name="Slide Number Placeholder 15"/>
          <p:cNvSpPr>
            <a:spLocks noGrp="1"/>
          </p:cNvSpPr>
          <p:nvPr>
            <p:ph type="sldNum" sz="quarter" idx="12"/>
          </p:nvPr>
        </p:nvSpPr>
        <p:spPr/>
        <p:txBody>
          <a:bodyPr/>
          <a:lstStyle/>
          <a:p>
            <a:fld id="{6CC19FFB-884E-494C-BCC1-E7E06127423B}" type="slidenum">
              <a:rPr lang="en-US" smtClean="0"/>
              <a:pPr/>
              <a:t>‹#›</a:t>
            </a:fld>
            <a:endParaRPr lang="en-US" dirty="0"/>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3D464BB9-37EC-4D4E-BBDA-E884EE0AC1CD}" type="datetimeFigureOut">
              <a:rPr lang="en-US" smtClean="0"/>
              <a:pPr/>
              <a:t>11/7/2011</a:t>
            </a:fld>
            <a:endParaRPr lang="en-US" dirty="0"/>
          </a:p>
        </p:txBody>
      </p:sp>
      <p:sp>
        <p:nvSpPr>
          <p:cNvPr id="10" name="Footer Placeholder 9"/>
          <p:cNvSpPr>
            <a:spLocks noGrp="1"/>
          </p:cNvSpPr>
          <p:nvPr>
            <p:ph type="ftr" sz="quarter" idx="11"/>
          </p:nvPr>
        </p:nvSpPr>
        <p:spPr/>
        <p:txBody>
          <a:bodyPr/>
          <a:lstStyle/>
          <a:p>
            <a:endParaRPr lang="en-US" dirty="0"/>
          </a:p>
        </p:txBody>
      </p:sp>
      <p:sp>
        <p:nvSpPr>
          <p:cNvPr id="31" name="Slide Number Placeholder 30"/>
          <p:cNvSpPr>
            <a:spLocks noGrp="1"/>
          </p:cNvSpPr>
          <p:nvPr>
            <p:ph type="sldNum" sz="quarter" idx="12"/>
          </p:nvPr>
        </p:nvSpPr>
        <p:spPr/>
        <p:txBody>
          <a:bodyPr/>
          <a:lstStyle/>
          <a:p>
            <a:fld id="{6CC19FFB-884E-494C-BCC1-E7E06127423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3D464BB9-37EC-4D4E-BBDA-E884EE0AC1CD}" type="datetimeFigureOut">
              <a:rPr lang="en-US" smtClean="0"/>
              <a:pPr/>
              <a:t>11/7/2011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229600" y="6477000"/>
            <a:ext cx="762000" cy="246888"/>
          </a:xfrm>
        </p:spPr>
        <p:txBody>
          <a:bodyPr/>
          <a:lstStyle/>
          <a:p>
            <a:fld id="{6CC19FFB-884E-494C-BCC1-E7E06127423B}" type="slidenum">
              <a:rPr lang="en-US" smtClean="0"/>
              <a:pPr/>
              <a:t>‹#›</a:t>
            </a:fld>
            <a:endParaRPr lang="en-US" dirty="0"/>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3D464BB9-37EC-4D4E-BBDA-E884EE0AC1CD}" type="datetimeFigureOut">
              <a:rPr lang="en-US" smtClean="0"/>
              <a:pPr/>
              <a:t>11/7/2011</a:t>
            </a:fld>
            <a:endParaRPr lang="en-US" dirty="0"/>
          </a:p>
        </p:txBody>
      </p:sp>
      <p:sp>
        <p:nvSpPr>
          <p:cNvPr id="21" name="Footer Placeholder 20"/>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CC19FFB-884E-494C-BCC1-E7E06127423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D464BB9-37EC-4D4E-BBDA-E884EE0AC1CD}" type="datetimeFigureOut">
              <a:rPr lang="en-US" smtClean="0"/>
              <a:pPr/>
              <a:t>11/7/2011</a:t>
            </a:fld>
            <a:endParaRPr lang="en-US" dirty="0"/>
          </a:p>
        </p:txBody>
      </p:sp>
      <p:sp>
        <p:nvSpPr>
          <p:cNvPr id="24" name="Footer Placeholder 23"/>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CC19FFB-884E-494C-BCC1-E7E06127423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3D464BB9-37EC-4D4E-BBDA-E884EE0AC1CD}" type="datetimeFigureOut">
              <a:rPr lang="en-US" smtClean="0"/>
              <a:pPr/>
              <a:t>11/7/2011</a:t>
            </a:fld>
            <a:endParaRPr lang="en-US" dirty="0"/>
          </a:p>
        </p:txBody>
      </p:sp>
      <p:sp>
        <p:nvSpPr>
          <p:cNvPr id="29" name="Footer Placeholder 28"/>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CC19FFB-884E-494C-BCC1-E7E06127423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dirty="0" smtClean="0"/>
              <a:t>Click icon to add picture</a:t>
            </a:r>
            <a:endParaRPr kumimoji="0" lang="en-US" dirty="0"/>
          </a:p>
        </p:txBody>
      </p:sp>
      <p:sp>
        <p:nvSpPr>
          <p:cNvPr id="7" name="Date Placeholder 6"/>
          <p:cNvSpPr>
            <a:spLocks noGrp="1"/>
          </p:cNvSpPr>
          <p:nvPr>
            <p:ph type="dt" sz="half" idx="10"/>
          </p:nvPr>
        </p:nvSpPr>
        <p:spPr/>
        <p:txBody>
          <a:bodyPr/>
          <a:lstStyle/>
          <a:p>
            <a:fld id="{3D464BB9-37EC-4D4E-BBDA-E884EE0AC1CD}" type="datetimeFigureOut">
              <a:rPr lang="en-US" smtClean="0"/>
              <a:pPr/>
              <a:t>11/7/2011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31" name="Slide Number Placeholder 30"/>
          <p:cNvSpPr>
            <a:spLocks noGrp="1"/>
          </p:cNvSpPr>
          <p:nvPr>
            <p:ph type="sldNum" sz="quarter" idx="12"/>
          </p:nvPr>
        </p:nvSpPr>
        <p:spPr/>
        <p:txBody>
          <a:bodyPr/>
          <a:lstStyle/>
          <a:p>
            <a:fld id="{6CC19FFB-884E-494C-BCC1-E7E06127423B}" type="slidenum">
              <a:rPr lang="en-US" smtClean="0"/>
              <a:pPr/>
              <a:t>‹#›</a:t>
            </a:fld>
            <a:endParaRPr lang="en-US" dirty="0"/>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3D464BB9-37EC-4D4E-BBDA-E884EE0AC1CD}" type="datetimeFigureOut">
              <a:rPr lang="en-US" smtClean="0"/>
              <a:pPr/>
              <a:t>11/7/2011</a:t>
            </a:fld>
            <a:endParaRPr lang="en-US" dirty="0"/>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dirty="0"/>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6CC19FFB-884E-494C-BCC1-E7E06127423B}" type="slidenum">
              <a:rPr lang="en-US" smtClean="0"/>
              <a:pPr/>
              <a:t>‹#›</a:t>
            </a:fld>
            <a:endParaRPr lang="en-US" dirty="0"/>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3.w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800" b="1" dirty="0" smtClean="0">
                <a:latin typeface="Cambria" pitchFamily="18" charset="0"/>
              </a:rPr>
              <a:t>Introduction to the SAT</a:t>
            </a:r>
            <a:endParaRPr lang="en-US" sz="4800" b="1" dirty="0">
              <a:latin typeface="Cambria"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Getting familiar with: </a:t>
            </a:r>
            <a:r>
              <a:rPr lang="en-US" sz="4800" dirty="0" smtClean="0"/>
              <a:t>Content!</a:t>
            </a:r>
            <a:endParaRPr lang="en-US" sz="4800" dirty="0"/>
          </a:p>
        </p:txBody>
      </p:sp>
      <p:sp>
        <p:nvSpPr>
          <p:cNvPr id="3" name="Content Placeholder 2"/>
          <p:cNvSpPr>
            <a:spLocks noGrp="1"/>
          </p:cNvSpPr>
          <p:nvPr>
            <p:ph idx="1"/>
          </p:nvPr>
        </p:nvSpPr>
        <p:spPr>
          <a:xfrm>
            <a:off x="304800" y="1554162"/>
            <a:ext cx="8686800" cy="4694238"/>
          </a:xfrm>
        </p:spPr>
        <p:txBody>
          <a:bodyPr numCol="1">
            <a:normAutofit fontScale="92500" lnSpcReduction="20000"/>
          </a:bodyPr>
          <a:lstStyle/>
          <a:p>
            <a:r>
              <a:rPr lang="en-US" dirty="0" smtClean="0"/>
              <a:t>Math formulas given on the SAT:</a:t>
            </a:r>
          </a:p>
          <a:p>
            <a:pPr lvl="1"/>
            <a:r>
              <a:rPr lang="en-US" dirty="0" smtClean="0"/>
              <a:t>Pythagorean Theorem</a:t>
            </a:r>
          </a:p>
          <a:p>
            <a:pPr lvl="1"/>
            <a:r>
              <a:rPr lang="en-US" dirty="0" smtClean="0"/>
              <a:t>Special Right Triangles </a:t>
            </a:r>
          </a:p>
          <a:p>
            <a:pPr lvl="1"/>
            <a:r>
              <a:rPr lang="en-US" dirty="0" smtClean="0"/>
              <a:t>Area of:</a:t>
            </a:r>
          </a:p>
          <a:p>
            <a:pPr lvl="2"/>
            <a:r>
              <a:rPr lang="en-US" dirty="0" smtClean="0"/>
              <a:t>Circle (and Circumference)</a:t>
            </a:r>
          </a:p>
          <a:p>
            <a:pPr lvl="2"/>
            <a:r>
              <a:rPr lang="en-US" dirty="0" smtClean="0"/>
              <a:t>Rectangle</a:t>
            </a:r>
          </a:p>
          <a:p>
            <a:pPr lvl="2"/>
            <a:r>
              <a:rPr lang="en-US" dirty="0" smtClean="0"/>
              <a:t>Triangle</a:t>
            </a:r>
          </a:p>
          <a:p>
            <a:pPr lvl="1"/>
            <a:r>
              <a:rPr lang="en-US" dirty="0" smtClean="0"/>
              <a:t>Volume of:</a:t>
            </a:r>
          </a:p>
          <a:p>
            <a:pPr lvl="2"/>
            <a:r>
              <a:rPr lang="en-US" dirty="0" smtClean="0"/>
              <a:t>Prism</a:t>
            </a:r>
          </a:p>
          <a:p>
            <a:pPr lvl="2"/>
            <a:r>
              <a:rPr lang="en-US" dirty="0" smtClean="0"/>
              <a:t>Cylinder</a:t>
            </a:r>
          </a:p>
          <a:p>
            <a:pPr lvl="1"/>
            <a:r>
              <a:rPr lang="en-US" dirty="0" smtClean="0"/>
              <a:t>Sum of Measures of Angles of Triangle</a:t>
            </a:r>
          </a:p>
          <a:p>
            <a:pPr lvl="1"/>
            <a:r>
              <a:rPr lang="en-US" dirty="0" smtClean="0"/>
              <a:t>Total Degrees in Circle</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Else do I need to know?</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Not Tested:</a:t>
            </a:r>
          </a:p>
          <a:p>
            <a:pPr lvl="1"/>
            <a:r>
              <a:rPr lang="en-US" dirty="0" smtClean="0"/>
              <a:t>Long / tedious computations</a:t>
            </a:r>
          </a:p>
          <a:p>
            <a:pPr lvl="1"/>
            <a:r>
              <a:rPr lang="en-US" dirty="0" smtClean="0"/>
              <a:t>Geometric Proofs</a:t>
            </a:r>
          </a:p>
          <a:p>
            <a:pPr lvl="1"/>
            <a:r>
              <a:rPr lang="en-US" dirty="0" smtClean="0"/>
              <a:t>Imaginary Numbers</a:t>
            </a:r>
          </a:p>
          <a:p>
            <a:endParaRPr lang="en-US" sz="1600" dirty="0" smtClean="0"/>
          </a:p>
          <a:p>
            <a:r>
              <a:rPr lang="en-US" dirty="0" smtClean="0"/>
              <a:t>What’s given?</a:t>
            </a:r>
          </a:p>
          <a:p>
            <a:pPr lvl="1"/>
            <a:r>
              <a:rPr lang="en-US" dirty="0" smtClean="0"/>
              <a:t>All numbers are real numbers!</a:t>
            </a:r>
          </a:p>
          <a:p>
            <a:pPr lvl="1"/>
            <a:r>
              <a:rPr lang="en-US" dirty="0" smtClean="0"/>
              <a:t>Pictures are drawn to scale &amp; lie in a plane unless they say otherwise</a:t>
            </a:r>
          </a:p>
          <a:p>
            <a:pPr lvl="1"/>
            <a:r>
              <a:rPr lang="en-US" dirty="0" smtClean="0"/>
              <a:t>Many basic formulas (memorize them to save time!!)</a:t>
            </a:r>
          </a:p>
          <a:p>
            <a:pPr lvl="1"/>
            <a:endParaRPr lang="en-US"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amond(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amond(in)">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amond(in)">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diamond(in)">
                                      <p:cBhvr>
                                        <p:cTn id="27" dur="20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16"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diamond(in)">
                                      <p:cBhvr>
                                        <p:cTn id="32" dur="20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8" presetClass="entr" presetSubtype="16"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diamond(in)">
                                      <p:cBhvr>
                                        <p:cTn id="37" dur="2000"/>
                                        <p:tgtEl>
                                          <p:spTgt spid="3">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8" presetClass="entr" presetSubtype="16" fill="hold" grpId="0" nodeType="click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diamond(in)">
                                      <p:cBhvr>
                                        <p:cTn id="42" dur="2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English concepts are tested?</a:t>
            </a:r>
            <a:endParaRPr lang="en-US" dirty="0"/>
          </a:p>
        </p:txBody>
      </p:sp>
      <p:sp>
        <p:nvSpPr>
          <p:cNvPr id="3" name="Content Placeholder 2"/>
          <p:cNvSpPr>
            <a:spLocks noGrp="1"/>
          </p:cNvSpPr>
          <p:nvPr>
            <p:ph idx="1"/>
          </p:nvPr>
        </p:nvSpPr>
        <p:spPr>
          <a:xfrm>
            <a:off x="304800" y="1554162"/>
            <a:ext cx="8686800" cy="5075238"/>
          </a:xfrm>
        </p:spPr>
        <p:txBody>
          <a:bodyPr>
            <a:normAutofit fontScale="70000" lnSpcReduction="20000"/>
          </a:bodyPr>
          <a:lstStyle/>
          <a:p>
            <a:r>
              <a:rPr lang="en-US" dirty="0" smtClean="0"/>
              <a:t>Sentence Completion:</a:t>
            </a:r>
          </a:p>
          <a:p>
            <a:pPr marL="971550" lvl="1" indent="-514350">
              <a:buFont typeface="+mj-lt"/>
              <a:buAutoNum type="arabicPeriod"/>
            </a:pPr>
            <a:r>
              <a:rPr lang="en-US" dirty="0" smtClean="0"/>
              <a:t>Vocabulary-in-Context Questions: know how words are used in the context of the sentence, know definitions</a:t>
            </a:r>
          </a:p>
          <a:p>
            <a:pPr marL="971550" lvl="1" indent="-514350">
              <a:buFont typeface="+mj-lt"/>
              <a:buAutoNum type="arabicPeriod"/>
            </a:pPr>
            <a:r>
              <a:rPr lang="en-US" dirty="0" smtClean="0"/>
              <a:t>Logic-Based Questions: know the meanings of words and how the words are used to create a complicated sentence</a:t>
            </a:r>
          </a:p>
          <a:p>
            <a:pPr marL="571500" indent="-514350"/>
            <a:r>
              <a:rPr lang="en-US" dirty="0" smtClean="0"/>
              <a:t>Passage-Based Reading: (100-850 words long)</a:t>
            </a:r>
          </a:p>
          <a:p>
            <a:pPr marL="971550" lvl="1" indent="-514350">
              <a:buFont typeface="+mj-lt"/>
              <a:buAutoNum type="arabicPeriod"/>
            </a:pPr>
            <a:r>
              <a:rPr lang="en-US" dirty="0" smtClean="0"/>
              <a:t>Facts, Inferences, Assumptions</a:t>
            </a:r>
          </a:p>
          <a:p>
            <a:pPr marL="971550" lvl="1" indent="-514350">
              <a:buFont typeface="+mj-lt"/>
              <a:buAutoNum type="arabicPeriod"/>
            </a:pPr>
            <a:r>
              <a:rPr lang="en-US" dirty="0" smtClean="0"/>
              <a:t>Logic, Style, Tone, </a:t>
            </a:r>
            <a:r>
              <a:rPr lang="en-US" dirty="0" err="1" smtClean="0"/>
              <a:t>parallellism</a:t>
            </a:r>
            <a:endParaRPr lang="en-US" dirty="0" smtClean="0"/>
          </a:p>
          <a:p>
            <a:pPr marL="971550" lvl="1" indent="-514350">
              <a:buFont typeface="+mj-lt"/>
              <a:buAutoNum type="arabicPeriod"/>
            </a:pPr>
            <a:r>
              <a:rPr lang="en-US" dirty="0" smtClean="0"/>
              <a:t>Comprehension</a:t>
            </a:r>
          </a:p>
          <a:p>
            <a:pPr marL="571500" indent="-514350"/>
            <a:r>
              <a:rPr lang="en-US" dirty="0" smtClean="0"/>
              <a:t>Writing – Correcting Errors: (Multiple Choice)</a:t>
            </a:r>
          </a:p>
          <a:p>
            <a:pPr marL="971550" lvl="1" indent="-514350">
              <a:buFont typeface="+mj-lt"/>
              <a:buAutoNum type="arabicPeriod"/>
            </a:pPr>
            <a:r>
              <a:rPr lang="en-US" dirty="0" smtClean="0"/>
              <a:t>Sentence Structure (knowing proper grammar, spelling, capitalization and punctuation will help you select the correct answer)</a:t>
            </a:r>
          </a:p>
          <a:p>
            <a:pPr marL="971550" lvl="1" indent="-514350">
              <a:buFont typeface="+mj-lt"/>
              <a:buAutoNum type="arabicPeriod"/>
            </a:pPr>
            <a:r>
              <a:rPr lang="en-US" dirty="0" smtClean="0"/>
              <a:t>Improving paragraphs, selecting the “BEST” version</a:t>
            </a:r>
          </a:p>
          <a:p>
            <a:pPr marL="971550" lvl="1" indent="-514350">
              <a:buFont typeface="+mj-lt"/>
              <a:buAutoNum type="arabicPeriod"/>
            </a:pPr>
            <a:r>
              <a:rPr lang="en-US" dirty="0" smtClean="0"/>
              <a:t>Recognizing errors in sentences and paragraphs</a:t>
            </a:r>
          </a:p>
          <a:p>
            <a:pPr marL="571500" indent="-514350"/>
            <a:r>
              <a:rPr lang="en-US" dirty="0" smtClean="0"/>
              <a:t>The Essay: Well developed ideas, relevant supporting details, clear thesis, logically organized, elevated vocabulary, with a variety of syntax (sentence structure and length)</a:t>
            </a:r>
            <a:endParaRPr lang="en-US" dirty="0"/>
          </a:p>
        </p:txBody>
      </p:sp>
    </p:spTree>
    <p:extLst>
      <p:ext uri="{BB962C8B-B14F-4D97-AF65-F5344CB8AC3E}">
        <p14:creationId xmlns:p14="http://schemas.microsoft.com/office/powerpoint/2010/main" val="3096948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amond(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amond(in)">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amond(in)">
                                      <p:cBhvr>
                                        <p:cTn id="22" dur="2000"/>
                                        <p:tgtEl>
                                          <p:spTgt spid="3">
                                            <p:txEl>
                                              <p:pRg st="3" end="3"/>
                                            </p:txEl>
                                          </p:spTgt>
                                        </p:tgtEl>
                                      </p:cBhvr>
                                    </p:animEffect>
                                  </p:childTnLst>
                                </p:cTn>
                              </p:par>
                              <p:par>
                                <p:cTn id="23" presetID="8" presetClass="entr" presetSubtype="16"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diamond(in)">
                                      <p:cBhvr>
                                        <p:cTn id="25" dur="2000"/>
                                        <p:tgtEl>
                                          <p:spTgt spid="3">
                                            <p:txEl>
                                              <p:pRg st="4" end="4"/>
                                            </p:txEl>
                                          </p:spTgt>
                                        </p:tgtEl>
                                      </p:cBhvr>
                                    </p:animEffect>
                                  </p:childTnLst>
                                </p:cTn>
                              </p:par>
                              <p:par>
                                <p:cTn id="26" presetID="8" presetClass="entr" presetSubtype="16" fill="hold" grpId="0" nodeType="with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diamond(in)">
                                      <p:cBhvr>
                                        <p:cTn id="28" dur="2000"/>
                                        <p:tgtEl>
                                          <p:spTgt spid="3">
                                            <p:txEl>
                                              <p:pRg st="5" end="5"/>
                                            </p:txEl>
                                          </p:spTgt>
                                        </p:tgtEl>
                                      </p:cBhvr>
                                    </p:animEffect>
                                  </p:childTnLst>
                                </p:cTn>
                              </p:par>
                              <p:par>
                                <p:cTn id="29" presetID="8" presetClass="entr" presetSubtype="16" fill="hold" grpId="0"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diamond(in)">
                                      <p:cBhvr>
                                        <p:cTn id="31" dur="2000"/>
                                        <p:tgtEl>
                                          <p:spTgt spid="3">
                                            <p:txEl>
                                              <p:pRg st="6" end="6"/>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8" presetClass="entr" presetSubtype="16" fill="hold" grpId="0" nodeType="clickEffect">
                                  <p:stCondLst>
                                    <p:cond delay="0"/>
                                  </p:stCondLst>
                                  <p:childTnLst>
                                    <p:set>
                                      <p:cBhvr>
                                        <p:cTn id="35" dur="1" fill="hold">
                                          <p:stCondLst>
                                            <p:cond delay="0"/>
                                          </p:stCondLst>
                                        </p:cTn>
                                        <p:tgtEl>
                                          <p:spTgt spid="3">
                                            <p:txEl>
                                              <p:pRg st="7" end="7"/>
                                            </p:txEl>
                                          </p:spTgt>
                                        </p:tgtEl>
                                        <p:attrNameLst>
                                          <p:attrName>style.visibility</p:attrName>
                                        </p:attrNameLst>
                                      </p:cBhvr>
                                      <p:to>
                                        <p:strVal val="visible"/>
                                      </p:to>
                                    </p:set>
                                    <p:animEffect transition="in" filter="diamond(in)">
                                      <p:cBhvr>
                                        <p:cTn id="36" dur="2000"/>
                                        <p:tgtEl>
                                          <p:spTgt spid="3">
                                            <p:txEl>
                                              <p:pRg st="7" end="7"/>
                                            </p:txEl>
                                          </p:spTgt>
                                        </p:tgtEl>
                                      </p:cBhvr>
                                    </p:animEffect>
                                  </p:childTnLst>
                                </p:cTn>
                              </p:par>
                              <p:par>
                                <p:cTn id="37" presetID="8" presetClass="entr" presetSubtype="16" fill="hold" grpId="0" nodeType="with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Effect transition="in" filter="diamond(in)">
                                      <p:cBhvr>
                                        <p:cTn id="39" dur="2000"/>
                                        <p:tgtEl>
                                          <p:spTgt spid="3">
                                            <p:txEl>
                                              <p:pRg st="8" end="8"/>
                                            </p:txEl>
                                          </p:spTgt>
                                        </p:tgtEl>
                                      </p:cBhvr>
                                    </p:animEffect>
                                  </p:childTnLst>
                                </p:cTn>
                              </p:par>
                              <p:par>
                                <p:cTn id="40" presetID="8" presetClass="entr" presetSubtype="16" fill="hold" grpId="0" nodeType="withEffect">
                                  <p:stCondLst>
                                    <p:cond delay="0"/>
                                  </p:stCondLst>
                                  <p:childTnLst>
                                    <p:set>
                                      <p:cBhvr>
                                        <p:cTn id="41" dur="1" fill="hold">
                                          <p:stCondLst>
                                            <p:cond delay="0"/>
                                          </p:stCondLst>
                                        </p:cTn>
                                        <p:tgtEl>
                                          <p:spTgt spid="3">
                                            <p:txEl>
                                              <p:pRg st="9" end="9"/>
                                            </p:txEl>
                                          </p:spTgt>
                                        </p:tgtEl>
                                        <p:attrNameLst>
                                          <p:attrName>style.visibility</p:attrName>
                                        </p:attrNameLst>
                                      </p:cBhvr>
                                      <p:to>
                                        <p:strVal val="visible"/>
                                      </p:to>
                                    </p:set>
                                    <p:animEffect transition="in" filter="diamond(in)">
                                      <p:cBhvr>
                                        <p:cTn id="42" dur="2000"/>
                                        <p:tgtEl>
                                          <p:spTgt spid="3">
                                            <p:txEl>
                                              <p:pRg st="9" end="9"/>
                                            </p:txEl>
                                          </p:spTgt>
                                        </p:tgtEl>
                                      </p:cBhvr>
                                    </p:animEffect>
                                  </p:childTnLst>
                                </p:cTn>
                              </p:par>
                              <p:par>
                                <p:cTn id="43" presetID="8" presetClass="entr" presetSubtype="16" fill="hold" grpId="0" nodeType="withEffect">
                                  <p:stCondLst>
                                    <p:cond delay="0"/>
                                  </p:stCondLst>
                                  <p:childTnLst>
                                    <p:set>
                                      <p:cBhvr>
                                        <p:cTn id="44" dur="1" fill="hold">
                                          <p:stCondLst>
                                            <p:cond delay="0"/>
                                          </p:stCondLst>
                                        </p:cTn>
                                        <p:tgtEl>
                                          <p:spTgt spid="3">
                                            <p:txEl>
                                              <p:pRg st="10" end="10"/>
                                            </p:txEl>
                                          </p:spTgt>
                                        </p:tgtEl>
                                        <p:attrNameLst>
                                          <p:attrName>style.visibility</p:attrName>
                                        </p:attrNameLst>
                                      </p:cBhvr>
                                      <p:to>
                                        <p:strVal val="visible"/>
                                      </p:to>
                                    </p:set>
                                    <p:animEffect transition="in" filter="diamond(in)">
                                      <p:cBhvr>
                                        <p:cTn id="45" dur="2000"/>
                                        <p:tgtEl>
                                          <p:spTgt spid="3">
                                            <p:txEl>
                                              <p:pRg st="10" end="10"/>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8" presetClass="entr" presetSubtype="16" fill="hold" grpId="0" nodeType="clickEffect">
                                  <p:stCondLst>
                                    <p:cond delay="0"/>
                                  </p:stCondLst>
                                  <p:childTnLst>
                                    <p:set>
                                      <p:cBhvr>
                                        <p:cTn id="49" dur="1" fill="hold">
                                          <p:stCondLst>
                                            <p:cond delay="0"/>
                                          </p:stCondLst>
                                        </p:cTn>
                                        <p:tgtEl>
                                          <p:spTgt spid="3">
                                            <p:txEl>
                                              <p:pRg st="11" end="11"/>
                                            </p:txEl>
                                          </p:spTgt>
                                        </p:tgtEl>
                                        <p:attrNameLst>
                                          <p:attrName>style.visibility</p:attrName>
                                        </p:attrNameLst>
                                      </p:cBhvr>
                                      <p:to>
                                        <p:strVal val="visible"/>
                                      </p:to>
                                    </p:set>
                                    <p:animEffect transition="in" filter="diamond(in)">
                                      <p:cBhvr>
                                        <p:cTn id="50" dur="20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much of each category is tested?</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896093491"/>
              </p:ext>
            </p:extLst>
          </p:nvPr>
        </p:nvGraphicFramePr>
        <p:xfrm>
          <a:off x="457200" y="1349697"/>
          <a:ext cx="8305800" cy="5127303"/>
        </p:xfrm>
        <a:graphic>
          <a:graphicData uri="http://schemas.openxmlformats.org/drawingml/2006/table">
            <a:tbl>
              <a:tblPr firstRow="1" bandRow="1">
                <a:tableStyleId>{5C22544A-7EE6-4342-B048-85BDC9FD1C3A}</a:tableStyleId>
              </a:tblPr>
              <a:tblGrid>
                <a:gridCol w="4152900"/>
                <a:gridCol w="4152900"/>
              </a:tblGrid>
              <a:tr h="609600">
                <a:tc gridSpan="2">
                  <a:txBody>
                    <a:bodyPr/>
                    <a:lstStyle/>
                    <a:p>
                      <a:pPr algn="ctr"/>
                      <a:r>
                        <a:rPr lang="en-US" sz="3600" dirty="0" smtClean="0"/>
                        <a:t>English</a:t>
                      </a:r>
                      <a:endParaRPr lang="en-US" sz="3600" dirty="0"/>
                    </a:p>
                  </a:txBody>
                  <a:tcPr anchor="ctr"/>
                </a:tc>
                <a:tc hMerge="1">
                  <a:txBody>
                    <a:bodyPr/>
                    <a:lstStyle/>
                    <a:p>
                      <a:pPr algn="ctr"/>
                      <a:endParaRPr lang="en-US" sz="3600" dirty="0"/>
                    </a:p>
                  </a:txBody>
                  <a:tcPr anchor="ctr"/>
                </a:tc>
              </a:tr>
              <a:tr h="731835">
                <a:tc>
                  <a:txBody>
                    <a:bodyPr/>
                    <a:lstStyle/>
                    <a:p>
                      <a:pPr algn="ctr"/>
                      <a:r>
                        <a:rPr lang="en-US" sz="3600" dirty="0" smtClean="0"/>
                        <a:t>Category</a:t>
                      </a:r>
                      <a:endParaRPr lang="en-US" sz="3600" dirty="0"/>
                    </a:p>
                  </a:txBody>
                  <a:tcPr anchor="ctr"/>
                </a:tc>
                <a:tc>
                  <a:txBody>
                    <a:bodyPr/>
                    <a:lstStyle/>
                    <a:p>
                      <a:pPr algn="ctr"/>
                      <a:r>
                        <a:rPr lang="en-US" sz="3600" dirty="0" smtClean="0"/>
                        <a:t>% Tested</a:t>
                      </a:r>
                      <a:endParaRPr lang="en-US" sz="3600" dirty="0"/>
                    </a:p>
                  </a:txBody>
                  <a:tcPr anchor="ctr"/>
                </a:tc>
              </a:tr>
              <a:tr h="938847">
                <a:tc>
                  <a:txBody>
                    <a:bodyPr/>
                    <a:lstStyle/>
                    <a:p>
                      <a:pPr algn="ctr"/>
                      <a:endParaRPr lang="en-US" sz="2400" b="0" dirty="0"/>
                    </a:p>
                  </a:txBody>
                  <a:tcPr anchor="ctr"/>
                </a:tc>
                <a:tc>
                  <a:txBody>
                    <a:bodyPr/>
                    <a:lstStyle/>
                    <a:p>
                      <a:pPr algn="ctr"/>
                      <a:endParaRPr lang="en-US" sz="2400" dirty="0"/>
                    </a:p>
                  </a:txBody>
                  <a:tcPr anchor="ctr"/>
                </a:tc>
              </a:tr>
              <a:tr h="938847">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endParaRPr lang="en-US" sz="2400" b="0" dirty="0" smtClean="0"/>
                    </a:p>
                  </a:txBody>
                  <a:tcPr anchor="ctr"/>
                </a:tc>
                <a:tc>
                  <a:txBody>
                    <a:bodyPr/>
                    <a:lstStyle/>
                    <a:p>
                      <a:pPr algn="ctr"/>
                      <a:endParaRPr lang="en-US" sz="2400" dirty="0"/>
                    </a:p>
                  </a:txBody>
                  <a:tcPr anchor="ctr"/>
                </a:tc>
              </a:tr>
              <a:tr h="938847">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endParaRPr lang="en-US" sz="2400" b="0" dirty="0" smtClean="0"/>
                    </a:p>
                  </a:txBody>
                  <a:tcPr anchor="ctr"/>
                </a:tc>
                <a:tc>
                  <a:txBody>
                    <a:bodyPr/>
                    <a:lstStyle/>
                    <a:p>
                      <a:pPr algn="ctr"/>
                      <a:endParaRPr lang="en-US" sz="2400" dirty="0"/>
                    </a:p>
                  </a:txBody>
                  <a:tcPr anchor="ctr"/>
                </a:tc>
              </a:tr>
              <a:tr h="938847">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endParaRPr lang="en-US" sz="2400" b="0" dirty="0" smtClean="0"/>
                    </a:p>
                  </a:txBody>
                  <a:tcPr anchor="ctr"/>
                </a:tc>
                <a:tc>
                  <a:txBody>
                    <a:bodyPr/>
                    <a:lstStyle/>
                    <a:p>
                      <a:pPr algn="ctr"/>
                      <a:endParaRPr lang="en-US" sz="2400" dirty="0"/>
                    </a:p>
                  </a:txBody>
                  <a:tcPr anchor="ctr"/>
                </a:tc>
              </a:tr>
            </a:tbl>
          </a:graphicData>
        </a:graphic>
      </p:graphicFrame>
    </p:spTree>
    <p:extLst>
      <p:ext uri="{BB962C8B-B14F-4D97-AF65-F5344CB8AC3E}">
        <p14:creationId xmlns:p14="http://schemas.microsoft.com/office/powerpoint/2010/main" val="233557524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Getting familiar with: </a:t>
            </a:r>
            <a:r>
              <a:rPr lang="en-US" sz="4800" dirty="0" smtClean="0"/>
              <a:t>scorING!</a:t>
            </a:r>
            <a:endParaRPr lang="en-US" dirty="0"/>
          </a:p>
        </p:txBody>
      </p:sp>
      <p:sp>
        <p:nvSpPr>
          <p:cNvPr id="3" name="Content Placeholder 2"/>
          <p:cNvSpPr>
            <a:spLocks noGrp="1"/>
          </p:cNvSpPr>
          <p:nvPr>
            <p:ph idx="1"/>
          </p:nvPr>
        </p:nvSpPr>
        <p:spPr>
          <a:xfrm>
            <a:off x="304800" y="1554162"/>
            <a:ext cx="8686800" cy="4922838"/>
          </a:xfrm>
        </p:spPr>
        <p:txBody>
          <a:bodyPr>
            <a:normAutofit/>
          </a:bodyPr>
          <a:lstStyle/>
          <a:p>
            <a:r>
              <a:rPr lang="en-US" sz="3600" dirty="0" smtClean="0"/>
              <a:t>Total score:	600 - 2400</a:t>
            </a:r>
          </a:p>
          <a:p>
            <a:pPr lvl="1"/>
            <a:r>
              <a:rPr lang="en-US" sz="3200" dirty="0" smtClean="0"/>
              <a:t>Each section:	200 - 800</a:t>
            </a:r>
          </a:p>
          <a:p>
            <a:r>
              <a:rPr lang="en-US" sz="3600" dirty="0" smtClean="0"/>
              <a:t>Wrong Answer Penalty</a:t>
            </a:r>
          </a:p>
          <a:p>
            <a:pPr lvl="1"/>
            <a:r>
              <a:rPr lang="en-US" sz="3200" dirty="0" smtClean="0"/>
              <a:t>Cancels out the benefit of random guessing</a:t>
            </a:r>
          </a:p>
          <a:p>
            <a:pPr lvl="1"/>
            <a:r>
              <a:rPr lang="en-US" sz="3200" dirty="0" smtClean="0"/>
              <a:t>Only guess if you can eliminate down to two answer choices!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100" dirty="0" smtClean="0"/>
              <a:t>Getting Even more familiar with: </a:t>
            </a:r>
            <a:r>
              <a:rPr lang="en-US" sz="4400" dirty="0" smtClean="0"/>
              <a:t>scorING!</a:t>
            </a:r>
            <a:endParaRPr lang="en-US" sz="4400" dirty="0"/>
          </a:p>
        </p:txBody>
      </p:sp>
      <p:sp>
        <p:nvSpPr>
          <p:cNvPr id="3" name="Content Placeholder 2"/>
          <p:cNvSpPr>
            <a:spLocks noGrp="1"/>
          </p:cNvSpPr>
          <p:nvPr>
            <p:ph idx="1"/>
          </p:nvPr>
        </p:nvSpPr>
        <p:spPr/>
        <p:txBody>
          <a:bodyPr/>
          <a:lstStyle/>
          <a:p>
            <a:r>
              <a:rPr lang="en-US" dirty="0" smtClean="0"/>
              <a:t>How it is scored?</a:t>
            </a:r>
          </a:p>
          <a:p>
            <a:pPr lvl="1"/>
            <a:r>
              <a:rPr lang="en-US" dirty="0" smtClean="0"/>
              <a:t>Correct Answer		+1</a:t>
            </a:r>
          </a:p>
          <a:p>
            <a:pPr lvl="1"/>
            <a:r>
              <a:rPr lang="en-US" dirty="0" smtClean="0"/>
              <a:t>Blank				+0</a:t>
            </a:r>
          </a:p>
          <a:p>
            <a:pPr lvl="1"/>
            <a:r>
              <a:rPr lang="en-US" dirty="0" smtClean="0"/>
              <a:t>Wrong MC			- ¼</a:t>
            </a:r>
          </a:p>
          <a:p>
            <a:pPr lvl="1"/>
            <a:r>
              <a:rPr lang="en-US" dirty="0" smtClean="0"/>
              <a:t>Wrong Grid-in		- 0</a:t>
            </a:r>
          </a:p>
          <a:p>
            <a:pPr lvl="1">
              <a:buNone/>
            </a:pPr>
            <a:endParaRPr lang="en-US" dirty="0" smtClean="0"/>
          </a:p>
          <a:p>
            <a:pPr>
              <a:buNone/>
            </a:pPr>
            <a:r>
              <a:rPr lang="en-US" dirty="0" smtClean="0"/>
              <a:t>Is it better to get one really hard question correct, or 5 easy to medium questions correct?</a:t>
            </a:r>
          </a:p>
        </p:txBody>
      </p:sp>
      <p:sp>
        <p:nvSpPr>
          <p:cNvPr id="4" name="TextBox 3"/>
          <p:cNvSpPr txBox="1"/>
          <p:nvPr/>
        </p:nvSpPr>
        <p:spPr>
          <a:xfrm>
            <a:off x="228600" y="5890435"/>
            <a:ext cx="8687315" cy="523220"/>
          </a:xfrm>
          <a:prstGeom prst="rect">
            <a:avLst/>
          </a:prstGeom>
          <a:noFill/>
        </p:spPr>
        <p:txBody>
          <a:bodyPr wrap="none" rtlCol="0">
            <a:spAutoFit/>
          </a:bodyPr>
          <a:lstStyle/>
          <a:p>
            <a:r>
              <a:rPr lang="en-US" sz="2800" b="1" dirty="0" smtClean="0">
                <a:solidFill>
                  <a:srgbClr val="FF0000"/>
                </a:solidFill>
              </a:rPr>
              <a:t>5 Easy!!! Easy and hard questions are scored the same!!</a:t>
            </a:r>
            <a:endParaRPr lang="en-US" sz="2800"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par>
                                <p:cTn id="8" presetID="8" presetClass="entr" presetSubtype="16"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amond(in)">
                                      <p:cBhvr>
                                        <p:cTn id="10" dur="2000"/>
                                        <p:tgtEl>
                                          <p:spTgt spid="3">
                                            <p:txEl>
                                              <p:pRg st="1" end="1"/>
                                            </p:txEl>
                                          </p:spTgt>
                                        </p:tgtEl>
                                      </p:cBhvr>
                                    </p:animEffect>
                                  </p:childTnLst>
                                </p:cTn>
                              </p:par>
                              <p:par>
                                <p:cTn id="11" presetID="8" presetClass="entr" presetSubtype="16"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diamond(in)">
                                      <p:cBhvr>
                                        <p:cTn id="13" dur="2000"/>
                                        <p:tgtEl>
                                          <p:spTgt spid="3">
                                            <p:txEl>
                                              <p:pRg st="2" end="2"/>
                                            </p:txEl>
                                          </p:spTgt>
                                        </p:tgtEl>
                                      </p:cBhvr>
                                    </p:animEffect>
                                  </p:childTnLst>
                                </p:cTn>
                              </p:par>
                              <p:par>
                                <p:cTn id="14" presetID="8" presetClass="entr" presetSubtype="16"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diamond(in)">
                                      <p:cBhvr>
                                        <p:cTn id="16" dur="2000"/>
                                        <p:tgtEl>
                                          <p:spTgt spid="3">
                                            <p:txEl>
                                              <p:pRg st="3" end="3"/>
                                            </p:txEl>
                                          </p:spTgt>
                                        </p:tgtEl>
                                      </p:cBhvr>
                                    </p:animEffect>
                                  </p:childTnLst>
                                </p:cTn>
                              </p:par>
                              <p:par>
                                <p:cTn id="17" presetID="8" presetClass="entr" presetSubtype="16"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diamond(in)">
                                      <p:cBhvr>
                                        <p:cTn id="19" dur="2000"/>
                                        <p:tgtEl>
                                          <p:spTgt spid="3">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8" presetClass="entr" presetSubtype="16" fill="hold" grpId="0" nodeType="click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diamond(in)">
                                      <p:cBhvr>
                                        <p:cTn id="24" dur="2000"/>
                                        <p:tgtEl>
                                          <p:spTgt spid="3">
                                            <p:txEl>
                                              <p:pRg st="6" end="6"/>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45" presetClass="entr" presetSubtype="0" fill="hold" nodeType="clickEffect">
                                  <p:stCondLst>
                                    <p:cond delay="0"/>
                                  </p:stCondLst>
                                  <p:childTnLst>
                                    <p:set>
                                      <p:cBhvr>
                                        <p:cTn id="28" dur="1" fill="hold">
                                          <p:stCondLst>
                                            <p:cond delay="0"/>
                                          </p:stCondLst>
                                        </p:cTn>
                                        <p:tgtEl>
                                          <p:spTgt spid="4">
                                            <p:txEl>
                                              <p:pRg st="0" end="0"/>
                                            </p:txEl>
                                          </p:spTgt>
                                        </p:tgtEl>
                                        <p:attrNameLst>
                                          <p:attrName>style.visibility</p:attrName>
                                        </p:attrNameLst>
                                      </p:cBhvr>
                                      <p:to>
                                        <p:strVal val="visible"/>
                                      </p:to>
                                    </p:set>
                                    <p:animEffect transition="in" filter="fade">
                                      <p:cBhvr>
                                        <p:cTn id="29" dur="2000"/>
                                        <p:tgtEl>
                                          <p:spTgt spid="4">
                                            <p:txEl>
                                              <p:pRg st="0" end="0"/>
                                            </p:txEl>
                                          </p:spTgt>
                                        </p:tgtEl>
                                      </p:cBhvr>
                                    </p:animEffect>
                                    <p:anim calcmode="lin" valueType="num">
                                      <p:cBhvr>
                                        <p:cTn id="30" dur="2000" fill="hold"/>
                                        <p:tgtEl>
                                          <p:spTgt spid="4">
                                            <p:txEl>
                                              <p:pRg st="0" end="0"/>
                                            </p:txEl>
                                          </p:spTgt>
                                        </p:tgtEl>
                                        <p:attrNameLst>
                                          <p:attrName>ppt_w</p:attrName>
                                        </p:attrNameLst>
                                      </p:cBhvr>
                                      <p:tavLst>
                                        <p:tav tm="0" fmla="#ppt_w*sin(2.5*pi*$)">
                                          <p:val>
                                            <p:fltVal val="0"/>
                                          </p:val>
                                        </p:tav>
                                        <p:tav tm="100000">
                                          <p:val>
                                            <p:fltVal val="1"/>
                                          </p:val>
                                        </p:tav>
                                      </p:tavLst>
                                    </p:anim>
                                    <p:anim calcmode="lin" valueType="num">
                                      <p:cBhvr>
                                        <p:cTn id="31" dur="2000" fill="hold"/>
                                        <p:tgtEl>
                                          <p:spTgt spid="4">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your score goal?</a:t>
            </a:r>
            <a:endParaRPr lang="en-US" dirty="0"/>
          </a:p>
        </p:txBody>
      </p:sp>
      <p:sp>
        <p:nvSpPr>
          <p:cNvPr id="3" name="Content Placeholder 2"/>
          <p:cNvSpPr>
            <a:spLocks noGrp="1"/>
          </p:cNvSpPr>
          <p:nvPr>
            <p:ph idx="1"/>
          </p:nvPr>
        </p:nvSpPr>
        <p:spPr>
          <a:xfrm>
            <a:off x="0" y="1219200"/>
            <a:ext cx="9144000" cy="5410200"/>
          </a:xfrm>
        </p:spPr>
        <p:txBody>
          <a:bodyPr>
            <a:normAutofit/>
          </a:bodyPr>
          <a:lstStyle/>
          <a:p>
            <a:r>
              <a:rPr lang="en-US" dirty="0" smtClean="0"/>
              <a:t>You might not need to answer every question!</a:t>
            </a:r>
          </a:p>
          <a:p>
            <a:endParaRPr lang="en-US" dirty="0"/>
          </a:p>
          <a:p>
            <a:endParaRPr lang="en-US" dirty="0" smtClean="0"/>
          </a:p>
          <a:p>
            <a:endParaRPr lang="en-US" dirty="0"/>
          </a:p>
          <a:p>
            <a:endParaRPr lang="en-US" dirty="0" smtClean="0"/>
          </a:p>
          <a:p>
            <a:endParaRPr lang="en-US" dirty="0"/>
          </a:p>
          <a:p>
            <a:endParaRPr lang="en-US" dirty="0" smtClean="0"/>
          </a:p>
          <a:p>
            <a:endParaRPr lang="en-US" dirty="0"/>
          </a:p>
          <a:p>
            <a:pPr>
              <a:spcBef>
                <a:spcPct val="50000"/>
              </a:spcBef>
            </a:pPr>
            <a:r>
              <a:rPr lang="en-US" dirty="0" smtClean="0">
                <a:solidFill>
                  <a:schemeClr val="tx1"/>
                </a:solidFill>
              </a:rPr>
              <a:t>But make </a:t>
            </a:r>
            <a:r>
              <a:rPr lang="en-US" dirty="0">
                <a:solidFill>
                  <a:schemeClr val="tx1"/>
                </a:solidFill>
              </a:rPr>
              <a:t>sure you don’t skip too many questions.</a:t>
            </a:r>
          </a:p>
          <a:p>
            <a:endParaRPr lang="en-US" dirty="0" smtClean="0"/>
          </a:p>
          <a:p>
            <a:endParaRPr lang="en-US" dirty="0"/>
          </a:p>
        </p:txBody>
      </p:sp>
      <p:pic>
        <p:nvPicPr>
          <p:cNvPr id="4" name="Picture 3" descr="HS5ClipImage_41e53e1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280" y="1981200"/>
            <a:ext cx="83058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9373660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Getting familiar with: </a:t>
            </a:r>
            <a:r>
              <a:rPr lang="en-US" sz="4800" dirty="0" smtClean="0"/>
              <a:t>format!</a:t>
            </a:r>
            <a:endParaRPr lang="en-US" sz="4800" dirty="0"/>
          </a:p>
        </p:txBody>
      </p:sp>
      <p:sp>
        <p:nvSpPr>
          <p:cNvPr id="3" name="Content Placeholder 2"/>
          <p:cNvSpPr>
            <a:spLocks noGrp="1"/>
          </p:cNvSpPr>
          <p:nvPr>
            <p:ph idx="1"/>
          </p:nvPr>
        </p:nvSpPr>
        <p:spPr>
          <a:xfrm>
            <a:off x="304800" y="1676400"/>
            <a:ext cx="8686800" cy="4403725"/>
          </a:xfrm>
        </p:spPr>
        <p:txBody>
          <a:bodyPr>
            <a:normAutofit/>
          </a:bodyPr>
          <a:lstStyle/>
          <a:p>
            <a:r>
              <a:rPr lang="en-US" dirty="0" smtClean="0"/>
              <a:t>You can only work on one section at a time</a:t>
            </a:r>
          </a:p>
          <a:p>
            <a:pPr lvl="1"/>
            <a:r>
              <a:rPr lang="en-US" dirty="0" smtClean="0"/>
              <a:t>No going back to previous sections</a:t>
            </a:r>
          </a:p>
          <a:p>
            <a:pPr lvl="1"/>
            <a:r>
              <a:rPr lang="en-US" dirty="0" smtClean="0"/>
              <a:t>It’s ok to skip around within the section</a:t>
            </a:r>
          </a:p>
          <a:p>
            <a:r>
              <a:rPr lang="en-US" dirty="0" smtClean="0"/>
              <a:t>Don’t be surprised by the Math Grid-Ins</a:t>
            </a:r>
          </a:p>
          <a:p>
            <a:r>
              <a:rPr lang="en-US" dirty="0" smtClean="0"/>
              <a:t>The sections won’t be in the same order and breaks won’t always be in the same places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blinds(horizontal)">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blinds(horizontal)">
                                      <p:cBhvr>
                                        <p:cTn id="23"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Getting familiar with: </a:t>
            </a:r>
            <a:r>
              <a:rPr lang="en-US" sz="4800" dirty="0" smtClean="0"/>
              <a:t>format!</a:t>
            </a:r>
            <a:endParaRPr lang="en-US" sz="4800" dirty="0"/>
          </a:p>
        </p:txBody>
      </p:sp>
      <p:sp>
        <p:nvSpPr>
          <p:cNvPr id="3" name="Content Placeholder 2"/>
          <p:cNvSpPr>
            <a:spLocks noGrp="1"/>
          </p:cNvSpPr>
          <p:nvPr>
            <p:ph idx="1"/>
          </p:nvPr>
        </p:nvSpPr>
        <p:spPr>
          <a:xfrm>
            <a:off x="304800" y="1219200"/>
            <a:ext cx="8686800" cy="5334000"/>
          </a:xfrm>
        </p:spPr>
        <p:txBody>
          <a:bodyPr>
            <a:normAutofit fontScale="85000" lnSpcReduction="20000"/>
          </a:bodyPr>
          <a:lstStyle/>
          <a:p>
            <a:r>
              <a:rPr lang="en-US" dirty="0" smtClean="0"/>
              <a:t>SAT ranks questions</a:t>
            </a:r>
          </a:p>
          <a:p>
            <a:pPr lvl="1"/>
            <a:r>
              <a:rPr lang="en-US" dirty="0" smtClean="0"/>
              <a:t>Easy, Medium, and Hard</a:t>
            </a:r>
          </a:p>
          <a:p>
            <a:r>
              <a:rPr lang="en-US" dirty="0" smtClean="0"/>
              <a:t>The </a:t>
            </a:r>
            <a:r>
              <a:rPr lang="en-US" dirty="0"/>
              <a:t>questions in each section are in order by difficulty</a:t>
            </a:r>
          </a:p>
          <a:p>
            <a:pPr lvl="1"/>
            <a:r>
              <a:rPr lang="en-US" u="sng" dirty="0"/>
              <a:t>EXCEPT</a:t>
            </a:r>
            <a:r>
              <a:rPr lang="en-US" dirty="0"/>
              <a:t> in the </a:t>
            </a:r>
            <a:r>
              <a:rPr lang="en-US" b="1" dirty="0" smtClean="0"/>
              <a:t>Passage-Based Reading ,</a:t>
            </a:r>
            <a:r>
              <a:rPr lang="en-US" dirty="0" smtClean="0"/>
              <a:t> </a:t>
            </a:r>
            <a:r>
              <a:rPr lang="en-US" b="1" dirty="0" smtClean="0"/>
              <a:t>Sentence Completion, </a:t>
            </a:r>
            <a:r>
              <a:rPr lang="en-US" dirty="0" smtClean="0"/>
              <a:t>and </a:t>
            </a:r>
            <a:r>
              <a:rPr lang="en-US" b="1" dirty="0" smtClean="0"/>
              <a:t>Improving Paragraphs </a:t>
            </a:r>
            <a:r>
              <a:rPr lang="en-US" dirty="0" smtClean="0"/>
              <a:t>Sections (the simplicity or difficulty of questions presented is completely </a:t>
            </a:r>
            <a:r>
              <a:rPr lang="en-US" i="1" dirty="0" smtClean="0"/>
              <a:t>random. The easiest questions could be at the end of the section or from the final passage!)</a:t>
            </a:r>
          </a:p>
          <a:p>
            <a:pPr lvl="1"/>
            <a:r>
              <a:rPr lang="en-US" dirty="0" smtClean="0"/>
              <a:t>In Math section that has Grid-In questions: Multiple Choice are ordered, then Grid-In are ordered</a:t>
            </a:r>
          </a:p>
          <a:p>
            <a:r>
              <a:rPr lang="en-US" dirty="0">
                <a:solidFill>
                  <a:schemeClr val="tx1"/>
                </a:solidFill>
              </a:rPr>
              <a:t>Understanding the order of difficulty </a:t>
            </a:r>
            <a:r>
              <a:rPr lang="en-US" dirty="0" smtClean="0">
                <a:solidFill>
                  <a:schemeClr val="tx1"/>
                </a:solidFill>
              </a:rPr>
              <a:t>can </a:t>
            </a:r>
            <a:r>
              <a:rPr lang="en-US" dirty="0">
                <a:solidFill>
                  <a:schemeClr val="tx1"/>
                </a:solidFill>
              </a:rPr>
              <a:t>be a huge advantage if your goal is 600 or less in </a:t>
            </a:r>
            <a:r>
              <a:rPr lang="en-US" dirty="0" smtClean="0">
                <a:solidFill>
                  <a:schemeClr val="tx1"/>
                </a:solidFill>
              </a:rPr>
              <a:t>a </a:t>
            </a:r>
            <a:r>
              <a:rPr lang="en-US" dirty="0">
                <a:solidFill>
                  <a:schemeClr val="tx1"/>
                </a:solidFill>
              </a:rPr>
              <a:t>section.  </a:t>
            </a:r>
          </a:p>
          <a:p>
            <a:r>
              <a:rPr lang="en-US" dirty="0">
                <a:solidFill>
                  <a:schemeClr val="tx1"/>
                </a:solidFill>
              </a:rPr>
              <a:t>Focusing your time on the easy/medium questions </a:t>
            </a:r>
            <a:r>
              <a:rPr lang="en-US" dirty="0" smtClean="0">
                <a:solidFill>
                  <a:schemeClr val="tx1"/>
                </a:solidFill>
              </a:rPr>
              <a:t>gives </a:t>
            </a:r>
            <a:r>
              <a:rPr lang="en-US" dirty="0">
                <a:solidFill>
                  <a:schemeClr val="tx1"/>
                </a:solidFill>
              </a:rPr>
              <a:t>you more time per question.</a:t>
            </a:r>
          </a:p>
        </p:txBody>
      </p:sp>
    </p:spTree>
    <p:extLst>
      <p:ext uri="{BB962C8B-B14F-4D97-AF65-F5344CB8AC3E}">
        <p14:creationId xmlns:p14="http://schemas.microsoft.com/office/powerpoint/2010/main" val="3676376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linds(horizontal)">
                                      <p:cBhvr>
                                        <p:cTn id="15" dur="500"/>
                                        <p:tgtEl>
                                          <p:spTgt spid="3">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blinds(horizontal)">
                                      <p:cBhvr>
                                        <p:cTn id="18" dur="500"/>
                                        <p:tgtEl>
                                          <p:spTgt spid="3">
                                            <p:txEl>
                                              <p:pRg st="3" end="3"/>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blinds(horizontal)">
                                      <p:cBhvr>
                                        <p:cTn id="21" dur="500"/>
                                        <p:tgtEl>
                                          <p:spTgt spid="3">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blinds(horizontal)">
                                      <p:cBhvr>
                                        <p:cTn id="26" dur="500"/>
                                        <p:tgtEl>
                                          <p:spTgt spid="3">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blinds(horizontal)">
                                      <p:cBhvr>
                                        <p:cTn id="31"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Getting </a:t>
            </a:r>
            <a:r>
              <a:rPr lang="en-US" dirty="0" smtClean="0"/>
              <a:t>MORE familiar </a:t>
            </a:r>
            <a:r>
              <a:rPr lang="en-US" dirty="0"/>
              <a:t>with: </a:t>
            </a:r>
            <a:r>
              <a:rPr lang="en-US" sz="4800" dirty="0"/>
              <a:t>format!</a:t>
            </a:r>
            <a:endParaRPr lang="en-US" dirty="0"/>
          </a:p>
        </p:txBody>
      </p:sp>
      <p:sp>
        <p:nvSpPr>
          <p:cNvPr id="3" name="Content Placeholder 2"/>
          <p:cNvSpPr>
            <a:spLocks noGrp="1"/>
          </p:cNvSpPr>
          <p:nvPr>
            <p:ph idx="1"/>
          </p:nvPr>
        </p:nvSpPr>
        <p:spPr/>
        <p:txBody>
          <a:bodyPr/>
          <a:lstStyle/>
          <a:p>
            <a:r>
              <a:rPr lang="en-US" dirty="0" smtClean="0"/>
              <a:t>Approximate distribution of difficulty levels:</a:t>
            </a:r>
          </a:p>
          <a:p>
            <a:endParaRPr lang="en-US" dirty="0"/>
          </a:p>
          <a:p>
            <a:endParaRPr lang="en-US" dirty="0" smtClean="0"/>
          </a:p>
          <a:p>
            <a:endParaRPr lang="en-US" dirty="0"/>
          </a:p>
          <a:p>
            <a:endParaRPr lang="en-US" dirty="0" smtClean="0"/>
          </a:p>
          <a:p>
            <a:r>
              <a:rPr lang="en-US" dirty="0" smtClean="0"/>
              <a:t>Depending on the score you want to achieve, you may not have to answer any hard questions!</a:t>
            </a:r>
          </a:p>
          <a:p>
            <a:endParaRPr lang="en-US" dirty="0"/>
          </a:p>
        </p:txBody>
      </p:sp>
      <p:pic>
        <p:nvPicPr>
          <p:cNvPr id="4" name="Picture 2" descr="HS5ClipImage_4231c86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2209800"/>
            <a:ext cx="8377237" cy="2030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125785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the SAT?</a:t>
            </a:r>
            <a:endParaRPr lang="en-US" dirty="0"/>
          </a:p>
        </p:txBody>
      </p:sp>
      <p:sp>
        <p:nvSpPr>
          <p:cNvPr id="3" name="Content Placeholder 2"/>
          <p:cNvSpPr>
            <a:spLocks noGrp="1"/>
          </p:cNvSpPr>
          <p:nvPr>
            <p:ph idx="1"/>
          </p:nvPr>
        </p:nvSpPr>
        <p:spPr/>
        <p:txBody>
          <a:bodyPr/>
          <a:lstStyle/>
          <a:p>
            <a:r>
              <a:rPr lang="en-US" dirty="0" smtClean="0"/>
              <a:t>SAT = Scholastic Aptitude Test</a:t>
            </a:r>
          </a:p>
          <a:p>
            <a:r>
              <a:rPr lang="en-US" dirty="0" smtClean="0"/>
              <a:t>The nation’s most widely used college entrance exam</a:t>
            </a:r>
          </a:p>
          <a:p>
            <a:r>
              <a:rPr lang="en-US" dirty="0" smtClean="0"/>
              <a:t>A standardized test</a:t>
            </a:r>
          </a:p>
          <a:p>
            <a:pPr lvl="1"/>
            <a:r>
              <a:rPr lang="en-US" dirty="0" smtClean="0"/>
              <a:t>It is PREDICTABLE!!!</a:t>
            </a:r>
          </a:p>
          <a:p>
            <a:r>
              <a:rPr lang="en-US" dirty="0" smtClean="0"/>
              <a:t>Used to compare students’ performances regardless of where you are from or what school you went to</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Getting familiar with: </a:t>
            </a:r>
            <a:r>
              <a:rPr lang="en-US" sz="4800" dirty="0" smtClean="0"/>
              <a:t>TIMING!</a:t>
            </a:r>
            <a:endParaRPr lang="en-US" dirty="0"/>
          </a:p>
        </p:txBody>
      </p:sp>
      <p:sp>
        <p:nvSpPr>
          <p:cNvPr id="3" name="Content Placeholder 2"/>
          <p:cNvSpPr>
            <a:spLocks noGrp="1"/>
          </p:cNvSpPr>
          <p:nvPr>
            <p:ph idx="1"/>
          </p:nvPr>
        </p:nvSpPr>
        <p:spPr/>
        <p:txBody>
          <a:bodyPr>
            <a:normAutofit/>
          </a:bodyPr>
          <a:lstStyle/>
          <a:p>
            <a:r>
              <a:rPr lang="en-US" dirty="0" smtClean="0"/>
              <a:t>WORK THE WHOLE TIME!!</a:t>
            </a:r>
          </a:p>
          <a:p>
            <a:pPr lvl="1"/>
            <a:r>
              <a:rPr lang="en-US" dirty="0" smtClean="0"/>
              <a:t>Don’t get finished and fall asleep</a:t>
            </a:r>
          </a:p>
          <a:p>
            <a:pPr lvl="1"/>
            <a:r>
              <a:rPr lang="en-US" dirty="0" smtClean="0"/>
              <a:t>Go back through the questions are work on ones that you either skipped or guessed on</a:t>
            </a:r>
          </a:p>
          <a:p>
            <a:r>
              <a:rPr lang="en-US" dirty="0" smtClean="0"/>
              <a:t>Know when the time is up and keep an eye on the clock</a:t>
            </a:r>
          </a:p>
          <a:p>
            <a:r>
              <a:rPr lang="en-US" dirty="0" smtClean="0"/>
              <a:t>You have a little over </a:t>
            </a:r>
            <a:r>
              <a:rPr lang="en-US" u="sng" dirty="0" smtClean="0"/>
              <a:t>one minute</a:t>
            </a:r>
            <a:r>
              <a:rPr lang="en-US" dirty="0" smtClean="0"/>
              <a:t> to answer each math question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Getting familiar with: </a:t>
            </a:r>
            <a:r>
              <a:rPr lang="en-US" sz="4800" dirty="0" smtClean="0"/>
              <a:t>Directions!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For math:</a:t>
            </a:r>
          </a:p>
          <a:p>
            <a:pPr lvl="1"/>
            <a:r>
              <a:rPr lang="en-US" dirty="0" smtClean="0"/>
              <a:t>Multiple Choice</a:t>
            </a:r>
          </a:p>
          <a:p>
            <a:pPr lvl="1">
              <a:buNone/>
            </a:pPr>
            <a:r>
              <a:rPr lang="en-US" dirty="0" smtClean="0"/>
              <a:t>	“Solve each problem in the section. Then decide which is the best of the choices given and mark your answer on the answer sheet.”</a:t>
            </a:r>
          </a:p>
          <a:p>
            <a:pPr lvl="1"/>
            <a:r>
              <a:rPr lang="en-US" dirty="0" smtClean="0"/>
              <a:t>Grid – In</a:t>
            </a:r>
          </a:p>
          <a:p>
            <a:pPr lvl="1">
              <a:buNone/>
            </a:pPr>
            <a:r>
              <a:rPr lang="en-US" dirty="0" smtClean="0"/>
              <a:t>	“Questions # - # require you to solve the problem and enter your answer by marking the circles in the special grid on your answer sheet, as shown in the examples below.”</a:t>
            </a:r>
          </a:p>
          <a:p>
            <a:pPr lvl="2"/>
            <a:r>
              <a:rPr lang="en-US" dirty="0" smtClean="0"/>
              <a:t>HINT: You don’t want to have to look at the examples!! It wastes too much time!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heckerboard(across)">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heckerboard(across)">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checkerboard(across)">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checkerboard(across)">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Getting familiar with: </a:t>
            </a:r>
            <a:r>
              <a:rPr lang="en-US" sz="4800" dirty="0" smtClean="0"/>
              <a:t>Directions!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For English:</a:t>
            </a:r>
          </a:p>
          <a:p>
            <a:pPr lvl="1"/>
            <a:r>
              <a:rPr lang="en-US" dirty="0" smtClean="0"/>
              <a:t>Multiple Choice Critical Reading (Sentence Completion):</a:t>
            </a:r>
          </a:p>
          <a:p>
            <a:pPr lvl="1">
              <a:buNone/>
            </a:pPr>
            <a:r>
              <a:rPr lang="en-US" dirty="0" smtClean="0"/>
              <a:t>	“Each sentence below has one or two blanks, each blank indicating that something has been omitted. Beneath the sentence are five words or sets of words labeled A through E. Choose the word or set of words that, when inserted in the sentence, best fits the meaning of the sentence as a whole.”</a:t>
            </a:r>
          </a:p>
          <a:p>
            <a:pPr lvl="1"/>
            <a:r>
              <a:rPr lang="en-US" dirty="0" smtClean="0"/>
              <a:t>Multiple Choice Critical Reading (Passage-Based Reading)</a:t>
            </a:r>
          </a:p>
          <a:p>
            <a:pPr lvl="1">
              <a:buNone/>
            </a:pPr>
            <a:r>
              <a:rPr lang="en-US" dirty="0" smtClean="0"/>
              <a:t>	“The passages below are followed by questions based on their content; questions following a pair of related passages may also be based on the relationship between the paired passages. Answer the question on the basis of what is stated or implied in the passages and in any introductory material that may be provided.”</a:t>
            </a:r>
          </a:p>
          <a:p>
            <a:pPr lvl="2"/>
            <a:r>
              <a:rPr lang="en-US" dirty="0" smtClean="0"/>
              <a:t>HINT:   </a:t>
            </a:r>
            <a:r>
              <a:rPr lang="en-US" b="1" i="1" u="sng" dirty="0" smtClean="0"/>
              <a:t>Always</a:t>
            </a:r>
            <a:r>
              <a:rPr lang="en-US" i="1" dirty="0" smtClean="0"/>
              <a:t> read the title and introductory materials (when provided)</a:t>
            </a:r>
          </a:p>
        </p:txBody>
      </p:sp>
    </p:spTree>
    <p:extLst>
      <p:ext uri="{BB962C8B-B14F-4D97-AF65-F5344CB8AC3E}">
        <p14:creationId xmlns:p14="http://schemas.microsoft.com/office/powerpoint/2010/main" val="3410800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heckerboard(across)">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heckerboard(across)">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checkerboard(across)">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checkerboard(across)">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Getting familiar with: </a:t>
            </a:r>
            <a:r>
              <a:rPr lang="en-US" sz="4800" dirty="0" smtClean="0"/>
              <a:t>Directions!</a:t>
            </a:r>
            <a:endParaRPr lang="en-US" dirty="0"/>
          </a:p>
        </p:txBody>
      </p:sp>
      <p:sp>
        <p:nvSpPr>
          <p:cNvPr id="3" name="Content Placeholder 2"/>
          <p:cNvSpPr>
            <a:spLocks noGrp="1"/>
          </p:cNvSpPr>
          <p:nvPr>
            <p:ph idx="1"/>
          </p:nvPr>
        </p:nvSpPr>
        <p:spPr/>
        <p:txBody>
          <a:bodyPr>
            <a:noAutofit/>
          </a:bodyPr>
          <a:lstStyle/>
          <a:p>
            <a:r>
              <a:rPr lang="en-US" sz="1600" dirty="0" smtClean="0"/>
              <a:t>For English:</a:t>
            </a:r>
          </a:p>
          <a:p>
            <a:pPr lvl="1"/>
            <a:r>
              <a:rPr lang="en-US" sz="1600" dirty="0" smtClean="0"/>
              <a:t>Multiple Choice Identifying Sentence Errors	</a:t>
            </a:r>
          </a:p>
          <a:p>
            <a:pPr marL="457200" lvl="1" indent="0">
              <a:buNone/>
            </a:pPr>
            <a:r>
              <a:rPr lang="en-US" sz="1600" dirty="0" smtClean="0"/>
              <a:t>“The following sentences test your ability to recognize grammar and usage errors. Each sentence contains either a single error or no error at all. No sentence contains more than one error. The error, if there is one, is underlined and lettered. If the sentence contains an error, select the one underlined part that must be changed to make the sentence correct. If the sentence is correct, select choice E. In choosing answers, follow the requirements of standard written English.”</a:t>
            </a:r>
          </a:p>
          <a:p>
            <a:pPr lvl="1"/>
            <a:r>
              <a:rPr lang="en-US" sz="1600" dirty="0" smtClean="0"/>
              <a:t>Multiple Choice Improving Sentences</a:t>
            </a:r>
          </a:p>
          <a:p>
            <a:pPr marL="457200" lvl="1" indent="0">
              <a:buNone/>
            </a:pPr>
            <a:r>
              <a:rPr lang="en-US" sz="1600" dirty="0" smtClean="0"/>
              <a:t>“The following sentences test corrections and effectiveness of expression. Part of each sentence or the entire sentence is underlined; beneath each sentence are five ways of phrasing the underlined material. Choice A repeats the original phrasing; the other four choices are different. If you think the original phrasing produces a better sentence than any of the alternatives, select choice A; if not, select one of the other choices.</a:t>
            </a:r>
            <a:br>
              <a:rPr lang="en-US" sz="1600" dirty="0" smtClean="0"/>
            </a:br>
            <a:endParaRPr lang="en-US" sz="1600" dirty="0" smtClean="0"/>
          </a:p>
          <a:p>
            <a:pPr marL="457200" lvl="1" indent="0">
              <a:buNone/>
            </a:pPr>
            <a:r>
              <a:rPr lang="en-US" sz="1600" dirty="0" smtClean="0"/>
              <a:t>In making your selection, follow the requirements of standard written English; that is, pay attention to grammar, choice of words, sentence construction, and punctuation. Your selection should result in the most effective sentence – clear and precise, without awkwardness and ambiguity.”</a:t>
            </a:r>
            <a:endParaRPr lang="en-US" sz="1600" dirty="0"/>
          </a:p>
        </p:txBody>
      </p:sp>
    </p:spTree>
    <p:extLst>
      <p:ext uri="{BB962C8B-B14F-4D97-AF65-F5344CB8AC3E}">
        <p14:creationId xmlns:p14="http://schemas.microsoft.com/office/powerpoint/2010/main" val="1671284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heckerboard(across)">
                                      <p:cBhvr>
                                        <p:cTn id="10" dur="500"/>
                                        <p:tgtEl>
                                          <p:spTgt spid="3">
                                            <p:txEl>
                                              <p:pRg st="1" end="1"/>
                                            </p:txEl>
                                          </p:spTgt>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checkerboard(across)">
                                      <p:cBhvr>
                                        <p:cTn id="13" dur="500"/>
                                        <p:tgtEl>
                                          <p:spTgt spid="3">
                                            <p:txEl>
                                              <p:pRg st="2" end="2"/>
                                            </p:txEl>
                                          </p:spTgt>
                                        </p:tgtEl>
                                      </p:cBhvr>
                                    </p:animEffect>
                                  </p:childTnLst>
                                </p:cTn>
                              </p:par>
                              <p:par>
                                <p:cTn id="14" presetID="5" presetClass="entr" presetSubtype="1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checkerboard(across)">
                                      <p:cBhvr>
                                        <p:cTn id="16" dur="500"/>
                                        <p:tgtEl>
                                          <p:spTgt spid="3">
                                            <p:txEl>
                                              <p:pRg st="3" end="3"/>
                                            </p:txEl>
                                          </p:spTgt>
                                        </p:tgtEl>
                                      </p:cBhvr>
                                    </p:animEffect>
                                  </p:childTnLst>
                                </p:cTn>
                              </p:par>
                              <p:par>
                                <p:cTn id="17" presetID="5" presetClass="entr" presetSubtype="1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checkerboard(across)">
                                      <p:cBhvr>
                                        <p:cTn id="19" dur="500"/>
                                        <p:tgtEl>
                                          <p:spTgt spid="3">
                                            <p:txEl>
                                              <p:pRg st="4" end="4"/>
                                            </p:txEl>
                                          </p:spTgt>
                                        </p:tgtEl>
                                      </p:cBhvr>
                                    </p:animEffect>
                                  </p:childTnLst>
                                </p:cTn>
                              </p:par>
                              <p:par>
                                <p:cTn id="20" presetID="5" presetClass="entr" presetSubtype="10"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checkerboard(across)">
                                      <p:cBhvr>
                                        <p:cTn id="2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Getting familiar with: </a:t>
            </a:r>
            <a:r>
              <a:rPr lang="en-US" sz="4800" dirty="0" smtClean="0"/>
              <a:t>Directions!</a:t>
            </a:r>
            <a:endParaRPr lang="en-US" dirty="0"/>
          </a:p>
        </p:txBody>
      </p:sp>
      <p:sp>
        <p:nvSpPr>
          <p:cNvPr id="3" name="Content Placeholder 2"/>
          <p:cNvSpPr>
            <a:spLocks noGrp="1"/>
          </p:cNvSpPr>
          <p:nvPr>
            <p:ph idx="1"/>
          </p:nvPr>
        </p:nvSpPr>
        <p:spPr/>
        <p:txBody>
          <a:bodyPr>
            <a:noAutofit/>
          </a:bodyPr>
          <a:lstStyle/>
          <a:p>
            <a:r>
              <a:rPr lang="en-US" sz="2400" dirty="0" smtClean="0"/>
              <a:t>For English:</a:t>
            </a:r>
          </a:p>
          <a:p>
            <a:pPr lvl="1"/>
            <a:r>
              <a:rPr lang="en-US" sz="2400" dirty="0" smtClean="0"/>
              <a:t>Multiple Choice Improving Paragraphs	</a:t>
            </a:r>
          </a:p>
          <a:p>
            <a:pPr marL="457200" lvl="1" indent="0">
              <a:buNone/>
            </a:pPr>
            <a:r>
              <a:rPr lang="en-US" sz="2400" dirty="0" smtClean="0"/>
              <a:t>“The following passage is an early draft of an essay. Some parts of the passage need to be rewritten.</a:t>
            </a:r>
          </a:p>
          <a:p>
            <a:pPr marL="457200" lvl="1" indent="0">
              <a:buNone/>
            </a:pPr>
            <a:endParaRPr lang="en-US" sz="2400" dirty="0"/>
          </a:p>
          <a:p>
            <a:pPr marL="457200" lvl="1" indent="0">
              <a:buNone/>
            </a:pPr>
            <a:r>
              <a:rPr lang="en-US" sz="2400" dirty="0" smtClean="0"/>
              <a:t>Read the passage and select the best answers for the questions that follow. Some questions are about particular sentences or parts of sentences and ask you to improve sentence structure or word choice.  Other questions ask you to consider organization and development. In choosing answers, follow the requirements of standard written English.”</a:t>
            </a:r>
            <a:endParaRPr lang="en-US" sz="2400" dirty="0"/>
          </a:p>
        </p:txBody>
      </p:sp>
    </p:spTree>
    <p:extLst>
      <p:ext uri="{BB962C8B-B14F-4D97-AF65-F5344CB8AC3E}">
        <p14:creationId xmlns:p14="http://schemas.microsoft.com/office/powerpoint/2010/main" val="1490288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heckerboard(across)">
                                      <p:cBhvr>
                                        <p:cTn id="10" dur="500"/>
                                        <p:tgtEl>
                                          <p:spTgt spid="3">
                                            <p:txEl>
                                              <p:pRg st="1" end="1"/>
                                            </p:txEl>
                                          </p:spTgt>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checkerboard(across)">
                                      <p:cBhvr>
                                        <p:cTn id="13" dur="500"/>
                                        <p:tgtEl>
                                          <p:spTgt spid="3">
                                            <p:txEl>
                                              <p:pRg st="2" end="2"/>
                                            </p:txEl>
                                          </p:spTgt>
                                        </p:tgtEl>
                                      </p:cBhvr>
                                    </p:animEffect>
                                  </p:childTnLst>
                                </p:cTn>
                              </p:par>
                              <p:par>
                                <p:cTn id="14" presetID="5" presetClass="entr" presetSubtype="10" fill="hold" grpId="0"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checkerboard(across)">
                                      <p:cBhvr>
                                        <p:cTn id="16"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686800" cy="838200"/>
          </a:xfrm>
        </p:spPr>
        <p:txBody>
          <a:bodyPr/>
          <a:lstStyle/>
          <a:p>
            <a:r>
              <a:rPr lang="en-US" dirty="0" smtClean="0"/>
              <a:t>Getting familiar with: </a:t>
            </a:r>
            <a:r>
              <a:rPr lang="en-US" sz="4800" dirty="0" smtClean="0"/>
              <a:t>GRIDDING!</a:t>
            </a:r>
            <a:endParaRPr lang="en-US" dirty="0"/>
          </a:p>
        </p:txBody>
      </p:sp>
      <p:sp>
        <p:nvSpPr>
          <p:cNvPr id="3" name="Content Placeholder 2"/>
          <p:cNvSpPr>
            <a:spLocks noGrp="1"/>
          </p:cNvSpPr>
          <p:nvPr>
            <p:ph idx="1"/>
          </p:nvPr>
        </p:nvSpPr>
        <p:spPr>
          <a:xfrm>
            <a:off x="0" y="1219200"/>
            <a:ext cx="9144000" cy="5638800"/>
          </a:xfrm>
        </p:spPr>
        <p:txBody>
          <a:bodyPr>
            <a:normAutofit fontScale="85000" lnSpcReduction="20000"/>
          </a:bodyPr>
          <a:lstStyle/>
          <a:p>
            <a:r>
              <a:rPr lang="en-US" dirty="0" smtClean="0"/>
              <a:t>The boxes above the bubbles are not scored</a:t>
            </a:r>
          </a:p>
          <a:p>
            <a:r>
              <a:rPr lang="en-US" dirty="0" smtClean="0"/>
              <a:t>There are four columns – start at the far left</a:t>
            </a:r>
          </a:p>
          <a:p>
            <a:r>
              <a:rPr lang="en-US" dirty="0" smtClean="0"/>
              <a:t>Leave not needed columns blank</a:t>
            </a:r>
          </a:p>
          <a:p>
            <a:r>
              <a:rPr lang="en-US" dirty="0" smtClean="0"/>
              <a:t>No need to reduce fractions (unless they don’t fit in the grid!)</a:t>
            </a:r>
          </a:p>
          <a:p>
            <a:r>
              <a:rPr lang="en-US" dirty="0" smtClean="0"/>
              <a:t>You cannot grid a mixed number</a:t>
            </a:r>
          </a:p>
          <a:p>
            <a:pPr lvl="1"/>
            <a:r>
              <a:rPr lang="en-US" dirty="0" smtClean="0"/>
              <a:t>Grid as improper fractions or decimals</a:t>
            </a:r>
          </a:p>
          <a:p>
            <a:r>
              <a:rPr lang="en-US" dirty="0" smtClean="0"/>
              <a:t>You must use all four spaces for a repeating decimal</a:t>
            </a:r>
          </a:p>
          <a:p>
            <a:pPr lvl="1"/>
            <a:r>
              <a:rPr lang="en-US" dirty="0" smtClean="0"/>
              <a:t>For .6666…, .666 or .667 would be accepted</a:t>
            </a:r>
          </a:p>
          <a:p>
            <a:r>
              <a:rPr lang="en-US" dirty="0" smtClean="0"/>
              <a:t>Do not grid in a leading zero for decimals less than 1</a:t>
            </a:r>
          </a:p>
          <a:p>
            <a:pPr lvl="1"/>
            <a:r>
              <a:rPr lang="en-US" dirty="0" smtClean="0"/>
              <a:t>Grid .5, not 0.5</a:t>
            </a:r>
          </a:p>
          <a:p>
            <a:r>
              <a:rPr lang="en-US" dirty="0" smtClean="0"/>
              <a:t>No question has a negative answer</a:t>
            </a:r>
          </a:p>
          <a:p>
            <a:r>
              <a:rPr lang="en-US" dirty="0" smtClean="0"/>
              <a:t>If the answer is a percent, disregard the % symbol</a:t>
            </a:r>
          </a:p>
          <a:p>
            <a:r>
              <a:rPr lang="en-US" dirty="0" smtClean="0"/>
              <a:t>If the answer is zero, mark it in any box (except the 1</a:t>
            </a:r>
            <a:r>
              <a:rPr lang="en-US" baseline="30000" dirty="0" smtClean="0"/>
              <a:t>st</a:t>
            </a:r>
            <a:r>
              <a:rPr lang="en-US" dirty="0" smtClean="0"/>
              <a: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ircle(in)">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ircle(in)">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circle(in)">
                                      <p:cBhvr>
                                        <p:cTn id="27" dur="2000"/>
                                        <p:tgtEl>
                                          <p:spTgt spid="3">
                                            <p:txEl>
                                              <p:pRg st="4" end="4"/>
                                            </p:txEl>
                                          </p:spTgt>
                                        </p:tgtEl>
                                      </p:cBhvr>
                                    </p:animEffect>
                                  </p:childTnLst>
                                </p:cTn>
                              </p:par>
                              <p:par>
                                <p:cTn id="28" presetID="6" presetClass="entr" presetSubtype="16" fill="hold" grpId="0" nodeType="with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circle(in)">
                                      <p:cBhvr>
                                        <p:cTn id="30" dur="2000"/>
                                        <p:tgtEl>
                                          <p:spTgt spid="3">
                                            <p:txEl>
                                              <p:pRg st="5" end="5"/>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6" presetClass="entr" presetSubtype="16" fill="hold" grpId="0"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circle(in)">
                                      <p:cBhvr>
                                        <p:cTn id="35" dur="2000"/>
                                        <p:tgtEl>
                                          <p:spTgt spid="3">
                                            <p:txEl>
                                              <p:pRg st="6" end="6"/>
                                            </p:txEl>
                                          </p:spTgt>
                                        </p:tgtEl>
                                      </p:cBhvr>
                                    </p:animEffect>
                                  </p:childTnLst>
                                </p:cTn>
                              </p:par>
                              <p:par>
                                <p:cTn id="36" presetID="6" presetClass="entr" presetSubtype="16" fill="hold" grpId="0" nodeType="withEffect">
                                  <p:stCondLst>
                                    <p:cond delay="0"/>
                                  </p:stCondLst>
                                  <p:childTnLst>
                                    <p:set>
                                      <p:cBhvr>
                                        <p:cTn id="37" dur="1" fill="hold">
                                          <p:stCondLst>
                                            <p:cond delay="0"/>
                                          </p:stCondLst>
                                        </p:cTn>
                                        <p:tgtEl>
                                          <p:spTgt spid="3">
                                            <p:txEl>
                                              <p:pRg st="7" end="7"/>
                                            </p:txEl>
                                          </p:spTgt>
                                        </p:tgtEl>
                                        <p:attrNameLst>
                                          <p:attrName>style.visibility</p:attrName>
                                        </p:attrNameLst>
                                      </p:cBhvr>
                                      <p:to>
                                        <p:strVal val="visible"/>
                                      </p:to>
                                    </p:set>
                                    <p:animEffect transition="in" filter="circle(in)">
                                      <p:cBhvr>
                                        <p:cTn id="38" dur="2000"/>
                                        <p:tgtEl>
                                          <p:spTgt spid="3">
                                            <p:txEl>
                                              <p:pRg st="7" end="7"/>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6" presetClass="entr" presetSubtype="16" fill="hold" grpId="0" nodeType="click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Effect transition="in" filter="circle(in)">
                                      <p:cBhvr>
                                        <p:cTn id="43" dur="2000"/>
                                        <p:tgtEl>
                                          <p:spTgt spid="3">
                                            <p:txEl>
                                              <p:pRg st="8" end="8"/>
                                            </p:txEl>
                                          </p:spTgt>
                                        </p:tgtEl>
                                      </p:cBhvr>
                                    </p:animEffect>
                                  </p:childTnLst>
                                </p:cTn>
                              </p:par>
                              <p:par>
                                <p:cTn id="44" presetID="6" presetClass="entr" presetSubtype="16" fill="hold" grpId="0" nodeType="withEffect">
                                  <p:stCondLst>
                                    <p:cond delay="0"/>
                                  </p:stCondLst>
                                  <p:childTnLst>
                                    <p:set>
                                      <p:cBhvr>
                                        <p:cTn id="45" dur="1" fill="hold">
                                          <p:stCondLst>
                                            <p:cond delay="0"/>
                                          </p:stCondLst>
                                        </p:cTn>
                                        <p:tgtEl>
                                          <p:spTgt spid="3">
                                            <p:txEl>
                                              <p:pRg st="9" end="9"/>
                                            </p:txEl>
                                          </p:spTgt>
                                        </p:tgtEl>
                                        <p:attrNameLst>
                                          <p:attrName>style.visibility</p:attrName>
                                        </p:attrNameLst>
                                      </p:cBhvr>
                                      <p:to>
                                        <p:strVal val="visible"/>
                                      </p:to>
                                    </p:set>
                                    <p:animEffect transition="in" filter="circle(in)">
                                      <p:cBhvr>
                                        <p:cTn id="46" dur="2000"/>
                                        <p:tgtEl>
                                          <p:spTgt spid="3">
                                            <p:txEl>
                                              <p:pRg st="9" end="9"/>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6" presetClass="entr" presetSubtype="16" fill="hold" grpId="0" nodeType="clickEffect">
                                  <p:stCondLst>
                                    <p:cond delay="0"/>
                                  </p:stCondLst>
                                  <p:childTnLst>
                                    <p:set>
                                      <p:cBhvr>
                                        <p:cTn id="50" dur="1" fill="hold">
                                          <p:stCondLst>
                                            <p:cond delay="0"/>
                                          </p:stCondLst>
                                        </p:cTn>
                                        <p:tgtEl>
                                          <p:spTgt spid="3">
                                            <p:txEl>
                                              <p:pRg st="10" end="10"/>
                                            </p:txEl>
                                          </p:spTgt>
                                        </p:tgtEl>
                                        <p:attrNameLst>
                                          <p:attrName>style.visibility</p:attrName>
                                        </p:attrNameLst>
                                      </p:cBhvr>
                                      <p:to>
                                        <p:strVal val="visible"/>
                                      </p:to>
                                    </p:set>
                                    <p:animEffect transition="in" filter="circle(in)">
                                      <p:cBhvr>
                                        <p:cTn id="51" dur="2000"/>
                                        <p:tgtEl>
                                          <p:spTgt spid="3">
                                            <p:txEl>
                                              <p:pRg st="10" end="10"/>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6" presetClass="entr" presetSubtype="16" fill="hold" grpId="0" nodeType="clickEffect">
                                  <p:stCondLst>
                                    <p:cond delay="0"/>
                                  </p:stCondLst>
                                  <p:childTnLst>
                                    <p:set>
                                      <p:cBhvr>
                                        <p:cTn id="55" dur="1" fill="hold">
                                          <p:stCondLst>
                                            <p:cond delay="0"/>
                                          </p:stCondLst>
                                        </p:cTn>
                                        <p:tgtEl>
                                          <p:spTgt spid="3">
                                            <p:txEl>
                                              <p:pRg st="11" end="11"/>
                                            </p:txEl>
                                          </p:spTgt>
                                        </p:tgtEl>
                                        <p:attrNameLst>
                                          <p:attrName>style.visibility</p:attrName>
                                        </p:attrNameLst>
                                      </p:cBhvr>
                                      <p:to>
                                        <p:strVal val="visible"/>
                                      </p:to>
                                    </p:set>
                                    <p:animEffect transition="in" filter="circle(in)">
                                      <p:cBhvr>
                                        <p:cTn id="56" dur="2000"/>
                                        <p:tgtEl>
                                          <p:spTgt spid="3">
                                            <p:txEl>
                                              <p:pRg st="11" end="11"/>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6" presetClass="entr" presetSubtype="16" fill="hold" grpId="0" nodeType="clickEffect">
                                  <p:stCondLst>
                                    <p:cond delay="0"/>
                                  </p:stCondLst>
                                  <p:childTnLst>
                                    <p:set>
                                      <p:cBhvr>
                                        <p:cTn id="60" dur="1" fill="hold">
                                          <p:stCondLst>
                                            <p:cond delay="0"/>
                                          </p:stCondLst>
                                        </p:cTn>
                                        <p:tgtEl>
                                          <p:spTgt spid="3">
                                            <p:txEl>
                                              <p:pRg st="12" end="12"/>
                                            </p:txEl>
                                          </p:spTgt>
                                        </p:tgtEl>
                                        <p:attrNameLst>
                                          <p:attrName>style.visibility</p:attrName>
                                        </p:attrNameLst>
                                      </p:cBhvr>
                                      <p:to>
                                        <p:strVal val="visible"/>
                                      </p:to>
                                    </p:set>
                                    <p:animEffect transition="in" filter="circle(in)">
                                      <p:cBhvr>
                                        <p:cTn id="61" dur="20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my GOAL??</a:t>
            </a:r>
            <a:endParaRPr lang="en-US" dirty="0"/>
          </a:p>
        </p:txBody>
      </p:sp>
      <p:sp>
        <p:nvSpPr>
          <p:cNvPr id="3" name="Content Placeholder 2"/>
          <p:cNvSpPr>
            <a:spLocks noGrp="1"/>
          </p:cNvSpPr>
          <p:nvPr>
            <p:ph idx="1"/>
          </p:nvPr>
        </p:nvSpPr>
        <p:spPr/>
        <p:txBody>
          <a:bodyPr>
            <a:normAutofit/>
          </a:bodyPr>
          <a:lstStyle/>
          <a:p>
            <a:r>
              <a:rPr lang="en-US" sz="7200" dirty="0" smtClean="0"/>
              <a:t>SCORE AS MANY POINTS AS POSSIBLE!!!</a:t>
            </a:r>
            <a:endParaRPr lang="en-US" sz="72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4)">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should I prepare for the SAT?</a:t>
            </a:r>
            <a:endParaRPr lang="en-US" dirty="0"/>
          </a:p>
        </p:txBody>
      </p:sp>
      <p:sp>
        <p:nvSpPr>
          <p:cNvPr id="3" name="Content Placeholder 2"/>
          <p:cNvSpPr>
            <a:spLocks noGrp="1"/>
          </p:cNvSpPr>
          <p:nvPr>
            <p:ph idx="1"/>
          </p:nvPr>
        </p:nvSpPr>
        <p:spPr/>
        <p:txBody>
          <a:bodyPr>
            <a:normAutofit lnSpcReduction="10000"/>
          </a:bodyPr>
          <a:lstStyle/>
          <a:p>
            <a:r>
              <a:rPr lang="en-US" dirty="0" smtClean="0"/>
              <a:t>Get familiar with:</a:t>
            </a:r>
          </a:p>
          <a:p>
            <a:pPr lvl="1"/>
            <a:r>
              <a:rPr lang="en-US" dirty="0" smtClean="0"/>
              <a:t>Format</a:t>
            </a:r>
          </a:p>
          <a:p>
            <a:pPr lvl="1"/>
            <a:r>
              <a:rPr lang="en-US" dirty="0"/>
              <a:t>Scoring</a:t>
            </a:r>
          </a:p>
          <a:p>
            <a:pPr lvl="1"/>
            <a:r>
              <a:rPr lang="en-US" dirty="0" smtClean="0"/>
              <a:t>Content</a:t>
            </a:r>
          </a:p>
          <a:p>
            <a:pPr lvl="1"/>
            <a:r>
              <a:rPr lang="en-US" dirty="0" smtClean="0"/>
              <a:t>Directions</a:t>
            </a:r>
          </a:p>
          <a:p>
            <a:pPr lvl="1"/>
            <a:r>
              <a:rPr lang="en-US" dirty="0" smtClean="0"/>
              <a:t>Timing</a:t>
            </a:r>
          </a:p>
          <a:p>
            <a:pPr lvl="1"/>
            <a:r>
              <a:rPr lang="en-US" dirty="0" smtClean="0"/>
              <a:t>Gridding</a:t>
            </a:r>
          </a:p>
          <a:p>
            <a:r>
              <a:rPr lang="en-US" dirty="0" smtClean="0"/>
              <a:t>And most importantly….DON’T CRAM!!!!!!!!!!!</a:t>
            </a:r>
          </a:p>
          <a:p>
            <a:pPr lvl="1"/>
            <a:r>
              <a:rPr lang="en-US" dirty="0" smtClean="0"/>
              <a:t>Cramming is actually shown to increase anxiety</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3">
                                            <p:txEl>
                                              <p:pRg st="8" end="8"/>
                                            </p:txEl>
                                          </p:spTgt>
                                        </p:tgtEl>
                                        <p:attrNameLst>
                                          <p:attrName>style.visibility</p:attrName>
                                        </p:attrNameLst>
                                      </p:cBhvr>
                                      <p:to>
                                        <p:strVal val="visible"/>
                                      </p:to>
                                    </p:set>
                                    <p:anim calcmode="lin" valueType="num">
                                      <p:cBhvr additive="base">
                                        <p:cTn id="4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the format of the sat?</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Total test time = 3 hours 45 minutes</a:t>
            </a:r>
          </a:p>
          <a:p>
            <a:r>
              <a:rPr lang="en-US" dirty="0" smtClean="0"/>
              <a:t>There are three components</a:t>
            </a:r>
          </a:p>
          <a:p>
            <a:pPr lvl="1"/>
            <a:r>
              <a:rPr lang="en-US" dirty="0" smtClean="0"/>
              <a:t>Critical Reading 		70 minutes</a:t>
            </a:r>
          </a:p>
          <a:p>
            <a:pPr lvl="1"/>
            <a:r>
              <a:rPr lang="en-US" dirty="0" smtClean="0"/>
              <a:t>Math 				70 minutes</a:t>
            </a:r>
          </a:p>
          <a:p>
            <a:pPr lvl="1"/>
            <a:r>
              <a:rPr lang="en-US" dirty="0" smtClean="0"/>
              <a:t>Writing				60 minutes</a:t>
            </a:r>
          </a:p>
          <a:p>
            <a:pPr lvl="1"/>
            <a:endParaRPr lang="en-US" dirty="0" smtClean="0"/>
          </a:p>
          <a:p>
            <a:endParaRPr lang="en-US" dirty="0" smtClean="0"/>
          </a:p>
          <a:p>
            <a:r>
              <a:rPr lang="en-US" dirty="0" smtClean="0"/>
              <a:t>What happened to the other 25 minutes?</a:t>
            </a:r>
          </a:p>
          <a:p>
            <a:pPr lvl="1"/>
            <a:r>
              <a:rPr lang="en-US" dirty="0" smtClean="0"/>
              <a:t>One experimental (non-graded) section – don’t know which one, or what topic it covers…so do your best on ALL sections!			      	</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4176779543"/>
              </p:ext>
            </p:extLst>
          </p:nvPr>
        </p:nvGraphicFramePr>
        <p:xfrm>
          <a:off x="3733800" y="3810000"/>
          <a:ext cx="4389521" cy="838200"/>
        </p:xfrm>
        <a:graphic>
          <a:graphicData uri="http://schemas.openxmlformats.org/presentationml/2006/ole">
            <mc:AlternateContent xmlns:mc="http://schemas.openxmlformats.org/markup-compatibility/2006">
              <mc:Choice xmlns:v="urn:schemas-microsoft-com:vml" Requires="v">
                <p:oleObj spid="_x0000_s1034" name="Equation" r:id="rId3" imgW="1917360" imgH="482400" progId="Equation.3">
                  <p:embed/>
                </p:oleObj>
              </mc:Choice>
              <mc:Fallback>
                <p:oleObj name="Equation" r:id="rId3" imgW="1917360" imgH="482400" progId="Equation.3">
                  <p:embed/>
                  <p:pic>
                    <p:nvPicPr>
                      <p:cNvPr id="0" name="Picture 2"/>
                      <p:cNvPicPr>
                        <a:picLocks noChangeAspect="1" noChangeArrowheads="1"/>
                      </p:cNvPicPr>
                      <p:nvPr/>
                    </p:nvPicPr>
                    <p:blipFill>
                      <a:blip r:embed="rId4"/>
                      <a:srcRect/>
                      <a:stretch>
                        <a:fillRect/>
                      </a:stretch>
                    </p:blipFill>
                    <p:spPr bwMode="auto">
                      <a:xfrm>
                        <a:off x="3733800" y="3810000"/>
                        <a:ext cx="4389521" cy="838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linds(horizontal)">
                                      <p:cBhvr>
                                        <p:cTn id="15" dur="500"/>
                                        <p:tgtEl>
                                          <p:spTgt spid="3">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blinds(horizontal)">
                                      <p:cBhvr>
                                        <p:cTn id="18" dur="500"/>
                                        <p:tgtEl>
                                          <p:spTgt spid="3">
                                            <p:txEl>
                                              <p:pRg st="3" end="3"/>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blinds(horizontal)">
                                      <p:cBhvr>
                                        <p:cTn id="21" dur="500"/>
                                        <p:tgtEl>
                                          <p:spTgt spid="3">
                                            <p:txEl>
                                              <p:pRg st="4" end="4"/>
                                            </p:txEl>
                                          </p:spTgt>
                                        </p:tgtEl>
                                      </p:cBhvr>
                                    </p:animEffect>
                                  </p:childTnLst>
                                </p:cTn>
                              </p:par>
                              <p:par>
                                <p:cTn id="22" presetID="3" presetClass="entr" presetSubtype="10" fill="hold" nodeType="with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blinds(horizontal)">
                                      <p:cBhvr>
                                        <p:cTn id="24" dur="500"/>
                                        <p:tgtEl>
                                          <p:spTgt spid="4"/>
                                        </p:tgtEl>
                                      </p:cBhvr>
                                    </p:animEffect>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grpId="0"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animEffect transition="in" filter="blinds(horizontal)">
                                      <p:cBhvr>
                                        <p:cTn id="29" dur="500"/>
                                        <p:tgtEl>
                                          <p:spTgt spid="3">
                                            <p:txEl>
                                              <p:pRg st="7" end="7"/>
                                            </p:txEl>
                                          </p:spTgt>
                                        </p:tgtEl>
                                      </p:cBhvr>
                                    </p:animEffect>
                                  </p:childTnLst>
                                </p:cTn>
                              </p:par>
                              <p:par>
                                <p:cTn id="30" presetID="3" presetClass="entr" presetSubtype="10" fill="hold" grpId="0" nodeType="with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Effect transition="in" filter="blinds(horizontal)">
                                      <p:cBhvr>
                                        <p:cTn id="32"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is the format of the math sections?</a:t>
            </a:r>
            <a:endParaRPr lang="en-US" dirty="0"/>
          </a:p>
        </p:txBody>
      </p:sp>
      <p:sp>
        <p:nvSpPr>
          <p:cNvPr id="3" name="Content Placeholder 2"/>
          <p:cNvSpPr>
            <a:spLocks noGrp="1"/>
          </p:cNvSpPr>
          <p:nvPr>
            <p:ph idx="1"/>
          </p:nvPr>
        </p:nvSpPr>
        <p:spPr/>
        <p:txBody>
          <a:bodyPr>
            <a:normAutofit lnSpcReduction="10000"/>
          </a:bodyPr>
          <a:lstStyle/>
          <a:p>
            <a:r>
              <a:rPr lang="en-US" dirty="0" smtClean="0"/>
              <a:t>There are three scored sections:</a:t>
            </a:r>
          </a:p>
          <a:p>
            <a:pPr lvl="1"/>
            <a:r>
              <a:rPr lang="en-US" dirty="0" smtClean="0"/>
              <a:t>2 - 25 minutes sections </a:t>
            </a:r>
          </a:p>
          <a:p>
            <a:pPr marL="1371600" lvl="2" indent="-457200">
              <a:buFont typeface="+mj-lt"/>
              <a:buAutoNum type="arabicPeriod"/>
            </a:pPr>
            <a:r>
              <a:rPr lang="en-US" dirty="0" smtClean="0"/>
              <a:t>20 multiple choice questions</a:t>
            </a:r>
          </a:p>
          <a:p>
            <a:pPr marL="1371600" lvl="2" indent="-457200">
              <a:buFont typeface="+mj-lt"/>
              <a:buAutoNum type="arabicPeriod"/>
            </a:pPr>
            <a:r>
              <a:rPr lang="en-US" dirty="0" smtClean="0"/>
              <a:t>8 multiple choice &amp; 10 grid-in questions</a:t>
            </a:r>
          </a:p>
          <a:p>
            <a:pPr lvl="1"/>
            <a:r>
              <a:rPr lang="en-US" dirty="0" smtClean="0"/>
              <a:t>1 - 20 minute section</a:t>
            </a:r>
          </a:p>
          <a:p>
            <a:pPr marL="1371600" lvl="2" indent="-457200">
              <a:buFont typeface="+mj-lt"/>
              <a:buAutoNum type="arabicPeriod"/>
            </a:pPr>
            <a:r>
              <a:rPr lang="en-US" dirty="0" smtClean="0"/>
              <a:t>15 multiple choice questions</a:t>
            </a:r>
          </a:p>
          <a:p>
            <a:pPr marL="571500" indent="-457200"/>
            <a:endParaRPr lang="en-US" dirty="0" smtClean="0"/>
          </a:p>
          <a:p>
            <a:pPr marL="571500" indent="-457200"/>
            <a:r>
              <a:rPr lang="en-US" dirty="0" smtClean="0"/>
              <a:t>All multiple choice questions have 5 answer choices</a:t>
            </a:r>
          </a:p>
          <a:p>
            <a:pPr lvl="2"/>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ox(in)">
                                      <p:cBhvr>
                                        <p:cTn id="15" dur="500"/>
                                        <p:tgtEl>
                                          <p:spTgt spid="3">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box(in)">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4" presetClass="entr" presetSubtype="16"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box(in)">
                                      <p:cBhvr>
                                        <p:cTn id="23" dur="500"/>
                                        <p:tgtEl>
                                          <p:spTgt spid="3">
                                            <p:txEl>
                                              <p:pRg st="4" end="4"/>
                                            </p:txEl>
                                          </p:spTgt>
                                        </p:tgtEl>
                                      </p:cBhvr>
                                    </p:animEffect>
                                  </p:childTnLst>
                                </p:cTn>
                              </p:par>
                              <p:par>
                                <p:cTn id="24" presetID="4" presetClass="entr" presetSubtype="16" fill="hold" grpId="0"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box(in)">
                                      <p:cBhvr>
                                        <p:cTn id="26" dur="500"/>
                                        <p:tgtEl>
                                          <p:spTgt spid="3">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4" presetClass="entr" presetSubtype="16"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box(in)">
                                      <p:cBhvr>
                                        <p:cTn id="31"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000" dirty="0"/>
              <a:t>What is the format of the </a:t>
            </a:r>
            <a:r>
              <a:rPr lang="en-US" sz="3000" dirty="0" smtClean="0"/>
              <a:t>English </a:t>
            </a:r>
            <a:r>
              <a:rPr lang="en-US" sz="3000" dirty="0"/>
              <a:t>sections?</a:t>
            </a:r>
          </a:p>
        </p:txBody>
      </p:sp>
      <p:sp>
        <p:nvSpPr>
          <p:cNvPr id="3" name="Content Placeholder 2"/>
          <p:cNvSpPr>
            <a:spLocks noGrp="1"/>
          </p:cNvSpPr>
          <p:nvPr>
            <p:ph idx="1"/>
          </p:nvPr>
        </p:nvSpPr>
        <p:spPr>
          <a:xfrm>
            <a:off x="304800" y="1295400"/>
            <a:ext cx="8686800" cy="5181600"/>
          </a:xfrm>
        </p:spPr>
        <p:txBody>
          <a:bodyPr>
            <a:normAutofit fontScale="92500" lnSpcReduction="10000"/>
          </a:bodyPr>
          <a:lstStyle/>
          <a:p>
            <a:r>
              <a:rPr lang="en-US" dirty="0" smtClean="0"/>
              <a:t>Critical Reading:</a:t>
            </a:r>
            <a:endParaRPr lang="en-US" dirty="0"/>
          </a:p>
          <a:p>
            <a:pPr lvl="1"/>
            <a:r>
              <a:rPr lang="en-US" dirty="0" smtClean="0"/>
              <a:t>Two 25 minute </a:t>
            </a:r>
            <a:r>
              <a:rPr lang="en-US" dirty="0"/>
              <a:t>sections </a:t>
            </a:r>
          </a:p>
          <a:p>
            <a:pPr marL="1371600" lvl="2" indent="-457200">
              <a:buFont typeface="+mj-lt"/>
              <a:buAutoNum type="arabicPeriod"/>
            </a:pPr>
            <a:r>
              <a:rPr lang="en-US" dirty="0" smtClean="0"/>
              <a:t>Sentence Completion (19 Questions) </a:t>
            </a:r>
            <a:endParaRPr lang="en-US" dirty="0"/>
          </a:p>
          <a:p>
            <a:pPr marL="1371600" lvl="2" indent="-457200">
              <a:buFont typeface="+mj-lt"/>
              <a:buAutoNum type="arabicPeriod"/>
            </a:pPr>
            <a:r>
              <a:rPr lang="en-US" dirty="0" smtClean="0"/>
              <a:t>Passage-Based reading (48 Questions) </a:t>
            </a:r>
            <a:endParaRPr lang="en-US" dirty="0"/>
          </a:p>
          <a:p>
            <a:pPr lvl="1"/>
            <a:r>
              <a:rPr lang="en-US" dirty="0" smtClean="0"/>
              <a:t>One 20 </a:t>
            </a:r>
            <a:r>
              <a:rPr lang="en-US" dirty="0"/>
              <a:t>minute </a:t>
            </a:r>
            <a:r>
              <a:rPr lang="en-US" dirty="0" smtClean="0"/>
              <a:t>section </a:t>
            </a:r>
          </a:p>
          <a:p>
            <a:r>
              <a:rPr lang="en-US" dirty="0" smtClean="0"/>
              <a:t>Writing:</a:t>
            </a:r>
            <a:endParaRPr lang="en-US" dirty="0"/>
          </a:p>
          <a:p>
            <a:pPr lvl="1"/>
            <a:r>
              <a:rPr lang="en-US" dirty="0" smtClean="0"/>
              <a:t>Two 25 minute </a:t>
            </a:r>
            <a:r>
              <a:rPr lang="en-US" dirty="0"/>
              <a:t>sections </a:t>
            </a:r>
          </a:p>
          <a:p>
            <a:pPr marL="1371600" lvl="2" indent="-457200">
              <a:buFont typeface="+mj-lt"/>
              <a:buAutoNum type="arabicPeriod"/>
            </a:pPr>
            <a:r>
              <a:rPr lang="en-US" dirty="0"/>
              <a:t> </a:t>
            </a:r>
            <a:r>
              <a:rPr lang="en-US" dirty="0" smtClean="0"/>
              <a:t>Identifying Sentence Errors (18 Questions), Improving Sentences (25 Questions), Improving Paragraphs (6 Questions) 25 Minutes</a:t>
            </a:r>
          </a:p>
          <a:p>
            <a:pPr marL="1371600" lvl="2" indent="-457200">
              <a:buFont typeface="+mj-lt"/>
              <a:buAutoNum type="arabicPeriod"/>
            </a:pPr>
            <a:r>
              <a:rPr lang="en-US" dirty="0" smtClean="0"/>
              <a:t>Essay – 25 Minutes (to Read the Prompt, Plan, and Write)</a:t>
            </a:r>
            <a:endParaRPr lang="en-US" dirty="0"/>
          </a:p>
          <a:p>
            <a:pPr lvl="1"/>
            <a:r>
              <a:rPr lang="en-US" dirty="0" smtClean="0"/>
              <a:t>One 10 </a:t>
            </a:r>
            <a:r>
              <a:rPr lang="en-US" dirty="0"/>
              <a:t>minute </a:t>
            </a:r>
            <a:r>
              <a:rPr lang="en-US" dirty="0" smtClean="0"/>
              <a:t>section </a:t>
            </a:r>
            <a:endParaRPr lang="en-US" dirty="0"/>
          </a:p>
          <a:p>
            <a:pPr marL="571500" indent="-457200">
              <a:buFont typeface="+mj-lt"/>
              <a:buAutoNum type="arabicPeriod"/>
            </a:pPr>
            <a:endParaRPr lang="en-US" dirty="0"/>
          </a:p>
        </p:txBody>
      </p:sp>
    </p:spTree>
    <p:extLst>
      <p:ext uri="{BB962C8B-B14F-4D97-AF65-F5344CB8AC3E}">
        <p14:creationId xmlns:p14="http://schemas.microsoft.com/office/powerpoint/2010/main" val="2673995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fade">
                                      <p:cBhvr>
                                        <p:cTn id="30" dur="500"/>
                                        <p:tgtEl>
                                          <p:spTgt spid="3">
                                            <p:txEl>
                                              <p:pRg st="7" end="7"/>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Effect transition="in" filter="fade">
                                      <p:cBhvr>
                                        <p:cTn id="33" dur="500"/>
                                        <p:tgtEl>
                                          <p:spTgt spid="3">
                                            <p:txEl>
                                              <p:pRg st="8" end="8"/>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
                                            <p:txEl>
                                              <p:pRg st="9" end="9"/>
                                            </p:txEl>
                                          </p:spTgt>
                                        </p:tgtEl>
                                        <p:attrNameLst>
                                          <p:attrName>style.visibility</p:attrName>
                                        </p:attrNameLst>
                                      </p:cBhvr>
                                      <p:to>
                                        <p:strVal val="visible"/>
                                      </p:to>
                                    </p:set>
                                    <p:animEffect transition="in" filter="fade">
                                      <p:cBhvr>
                                        <p:cTn id="36"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else do I need to know?</a:t>
            </a:r>
            <a:endParaRPr lang="en-US" dirty="0"/>
          </a:p>
        </p:txBody>
      </p:sp>
      <p:sp>
        <p:nvSpPr>
          <p:cNvPr id="3" name="Content Placeholder 2"/>
          <p:cNvSpPr>
            <a:spLocks noGrp="1"/>
          </p:cNvSpPr>
          <p:nvPr>
            <p:ph idx="1"/>
          </p:nvPr>
        </p:nvSpPr>
        <p:spPr/>
        <p:txBody>
          <a:bodyPr/>
          <a:lstStyle/>
          <a:p>
            <a:r>
              <a:rPr lang="en-US" dirty="0" smtClean="0"/>
              <a:t>You will be allowed to use a calculator</a:t>
            </a:r>
          </a:p>
          <a:p>
            <a:pPr lvl="1"/>
            <a:r>
              <a:rPr lang="en-US" dirty="0" smtClean="0"/>
              <a:t>All questions can be answered without it though!</a:t>
            </a:r>
          </a:p>
          <a:p>
            <a:r>
              <a:rPr lang="en-US" dirty="0" smtClean="0"/>
              <a:t>Directions are always the same</a:t>
            </a:r>
          </a:p>
          <a:p>
            <a:pPr lvl="1"/>
            <a:r>
              <a:rPr lang="en-US" dirty="0" smtClean="0"/>
              <a:t>Become familiar with them BEFORE the test</a:t>
            </a:r>
          </a:p>
          <a:p>
            <a:pPr lvl="1"/>
            <a:r>
              <a:rPr lang="en-US" dirty="0" smtClean="0"/>
              <a:t>You won’t waste time reading them during the test</a:t>
            </a:r>
          </a:p>
          <a:p>
            <a:r>
              <a:rPr lang="en-US" dirty="0" smtClean="0"/>
              <a:t>You are only graded on your bubbles</a:t>
            </a:r>
          </a:p>
          <a:p>
            <a:pPr lvl="1"/>
            <a:r>
              <a:rPr lang="en-US" dirty="0" smtClean="0"/>
              <a:t>If you don’t like showing work, you don’t have to!!</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heckerboard(across)">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5" presetClass="entr" presetSubtype="1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checkerboard(across)">
                                      <p:cBhvr>
                                        <p:cTn id="15" dur="500"/>
                                        <p:tgtEl>
                                          <p:spTgt spid="3">
                                            <p:txEl>
                                              <p:pRg st="2" end="2"/>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checkerboard(across)">
                                      <p:cBhvr>
                                        <p:cTn id="18" dur="500"/>
                                        <p:tgtEl>
                                          <p:spTgt spid="3">
                                            <p:txEl>
                                              <p:pRg st="3" end="3"/>
                                            </p:txEl>
                                          </p:spTgt>
                                        </p:tgtEl>
                                      </p:cBhvr>
                                    </p:animEffect>
                                  </p:childTnLst>
                                </p:cTn>
                              </p:par>
                              <p:par>
                                <p:cTn id="19" presetID="5" presetClass="entr" presetSubtype="1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checkerboard(across)">
                                      <p:cBhvr>
                                        <p:cTn id="21" dur="500"/>
                                        <p:tgtEl>
                                          <p:spTgt spid="3">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 presetClass="entr" presetSubtype="10" fill="hold" grpId="0"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checkerboard(across)">
                                      <p:cBhvr>
                                        <p:cTn id="26" dur="500"/>
                                        <p:tgtEl>
                                          <p:spTgt spid="3">
                                            <p:txEl>
                                              <p:pRg st="5" end="5"/>
                                            </p:txEl>
                                          </p:spTgt>
                                        </p:tgtEl>
                                      </p:cBhvr>
                                    </p:animEffect>
                                  </p:childTnLst>
                                </p:cTn>
                              </p:par>
                              <p:par>
                                <p:cTn id="27" presetID="5" presetClass="entr" presetSubtype="10"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checkerboard(across)">
                                      <p:cBhvr>
                                        <p:cTn id="2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math concepts are tested?</a:t>
            </a:r>
            <a:endParaRPr lang="en-US" dirty="0"/>
          </a:p>
        </p:txBody>
      </p:sp>
      <p:sp>
        <p:nvSpPr>
          <p:cNvPr id="3" name="Content Placeholder 2"/>
          <p:cNvSpPr>
            <a:spLocks noGrp="1"/>
          </p:cNvSpPr>
          <p:nvPr>
            <p:ph idx="1"/>
          </p:nvPr>
        </p:nvSpPr>
        <p:spPr/>
        <p:txBody>
          <a:bodyPr>
            <a:normAutofit lnSpcReduction="10000"/>
          </a:bodyPr>
          <a:lstStyle/>
          <a:p>
            <a:r>
              <a:rPr lang="en-US" dirty="0" smtClean="0"/>
              <a:t>4 categories:</a:t>
            </a:r>
          </a:p>
          <a:p>
            <a:pPr marL="971550" lvl="1" indent="-514350">
              <a:buFont typeface="+mj-lt"/>
              <a:buAutoNum type="arabicPeriod"/>
            </a:pPr>
            <a:r>
              <a:rPr lang="en-US" dirty="0" smtClean="0"/>
              <a:t>Numbers and Operations</a:t>
            </a:r>
          </a:p>
          <a:p>
            <a:pPr marL="971550" lvl="1" indent="-514350">
              <a:buFont typeface="+mj-lt"/>
              <a:buAutoNum type="arabicPeriod"/>
            </a:pPr>
            <a:r>
              <a:rPr lang="en-US" dirty="0" smtClean="0"/>
              <a:t>Algebra and Functions</a:t>
            </a:r>
          </a:p>
          <a:p>
            <a:pPr marL="971550" lvl="1" indent="-514350">
              <a:buFont typeface="+mj-lt"/>
              <a:buAutoNum type="arabicPeriod"/>
            </a:pPr>
            <a:r>
              <a:rPr lang="en-US" dirty="0" smtClean="0"/>
              <a:t>Geometry and Measurement</a:t>
            </a:r>
          </a:p>
          <a:p>
            <a:pPr marL="971550" lvl="1" indent="-514350">
              <a:buFont typeface="+mj-lt"/>
              <a:buAutoNum type="arabicPeriod"/>
            </a:pPr>
            <a:r>
              <a:rPr lang="en-US" dirty="0" smtClean="0"/>
              <a:t>Data Analysis, Statistics, and Probability</a:t>
            </a:r>
          </a:p>
          <a:p>
            <a:pPr marL="971550" lvl="1" indent="-514350">
              <a:buFont typeface="+mj-lt"/>
              <a:buAutoNum type="arabicPeriod"/>
            </a:pPr>
            <a:endParaRPr lang="en-US" dirty="0" smtClean="0"/>
          </a:p>
          <a:p>
            <a:pPr marL="571500" indent="-514350"/>
            <a:r>
              <a:rPr lang="en-US" dirty="0" smtClean="0"/>
              <a:t>Most of the math is from before 9</a:t>
            </a:r>
            <a:r>
              <a:rPr lang="en-US" baseline="30000" dirty="0" smtClean="0"/>
              <a:t>th</a:t>
            </a:r>
            <a:r>
              <a:rPr lang="en-US" dirty="0" smtClean="0"/>
              <a:t> grade!!</a:t>
            </a:r>
          </a:p>
          <a:p>
            <a:pPr marL="571500" indent="-514350"/>
            <a:r>
              <a:rPr lang="en-US" dirty="0"/>
              <a:t>All math questions can be answered without a calculator!</a:t>
            </a:r>
          </a:p>
          <a:p>
            <a:pPr marL="57150" indent="0">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amond(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amond(in)">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amond(in)">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diamond(in)">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16"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diamond(in)">
                                      <p:cBhvr>
                                        <p:cTn id="32" dur="20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8" presetClass="entr" presetSubtype="16"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diamond(in)">
                                      <p:cBhvr>
                                        <p:cTn id="37"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much of each category is tested?</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36478266"/>
              </p:ext>
            </p:extLst>
          </p:nvPr>
        </p:nvGraphicFramePr>
        <p:xfrm>
          <a:off x="457200" y="1371600"/>
          <a:ext cx="8305800" cy="5072376"/>
        </p:xfrm>
        <a:graphic>
          <a:graphicData uri="http://schemas.openxmlformats.org/drawingml/2006/table">
            <a:tbl>
              <a:tblPr firstRow="1" bandRow="1">
                <a:tableStyleId>{5C22544A-7EE6-4342-B048-85BDC9FD1C3A}</a:tableStyleId>
              </a:tblPr>
              <a:tblGrid>
                <a:gridCol w="4152900"/>
                <a:gridCol w="4152900"/>
              </a:tblGrid>
              <a:tr h="533400">
                <a:tc gridSpan="2">
                  <a:txBody>
                    <a:bodyPr/>
                    <a:lstStyle/>
                    <a:p>
                      <a:pPr algn="ctr"/>
                      <a:r>
                        <a:rPr lang="en-US" sz="3600" dirty="0" smtClean="0"/>
                        <a:t>Math</a:t>
                      </a:r>
                      <a:endParaRPr lang="en-US" sz="3600" dirty="0"/>
                    </a:p>
                  </a:txBody>
                  <a:tcPr anchor="ctr"/>
                </a:tc>
                <a:tc hMerge="1">
                  <a:txBody>
                    <a:bodyPr/>
                    <a:lstStyle/>
                    <a:p>
                      <a:pPr algn="ctr"/>
                      <a:endParaRPr lang="en-US" sz="3600" dirty="0"/>
                    </a:p>
                  </a:txBody>
                  <a:tcPr anchor="ctr"/>
                </a:tc>
              </a:tr>
              <a:tr h="676908">
                <a:tc>
                  <a:txBody>
                    <a:bodyPr/>
                    <a:lstStyle/>
                    <a:p>
                      <a:pPr algn="ctr"/>
                      <a:r>
                        <a:rPr lang="en-US" sz="3600" dirty="0" smtClean="0"/>
                        <a:t>Category</a:t>
                      </a:r>
                      <a:endParaRPr lang="en-US" sz="3600" dirty="0"/>
                    </a:p>
                  </a:txBody>
                  <a:tcPr anchor="ctr"/>
                </a:tc>
                <a:tc>
                  <a:txBody>
                    <a:bodyPr/>
                    <a:lstStyle/>
                    <a:p>
                      <a:pPr algn="ctr"/>
                      <a:r>
                        <a:rPr lang="en-US" sz="3600" dirty="0" smtClean="0"/>
                        <a:t>% Tested</a:t>
                      </a:r>
                      <a:endParaRPr lang="en-US" sz="3600" dirty="0"/>
                    </a:p>
                  </a:txBody>
                  <a:tcPr anchor="ctr"/>
                </a:tc>
              </a:tr>
              <a:tr h="938847">
                <a:tc>
                  <a:txBody>
                    <a:bodyPr/>
                    <a:lstStyle/>
                    <a:p>
                      <a:pPr algn="ctr"/>
                      <a:r>
                        <a:rPr lang="en-US" sz="2400" b="0" dirty="0" smtClean="0"/>
                        <a:t>Numbers</a:t>
                      </a:r>
                      <a:r>
                        <a:rPr lang="en-US" sz="2400" b="0" baseline="0" dirty="0" smtClean="0"/>
                        <a:t> and Operations</a:t>
                      </a:r>
                      <a:endParaRPr lang="en-US" sz="2400" b="0" dirty="0"/>
                    </a:p>
                  </a:txBody>
                  <a:tcPr anchor="ctr"/>
                </a:tc>
                <a:tc>
                  <a:txBody>
                    <a:bodyPr/>
                    <a:lstStyle/>
                    <a:p>
                      <a:pPr algn="ctr"/>
                      <a:r>
                        <a:rPr lang="en-US" sz="2400" dirty="0" smtClean="0"/>
                        <a:t>23%</a:t>
                      </a:r>
                      <a:endParaRPr lang="en-US" sz="2400" dirty="0"/>
                    </a:p>
                  </a:txBody>
                  <a:tcPr anchor="ctr"/>
                </a:tc>
              </a:tr>
              <a:tr h="938847">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US" sz="2400" b="0" dirty="0" smtClean="0"/>
                        <a:t>Algebra and Functions</a:t>
                      </a:r>
                    </a:p>
                  </a:txBody>
                  <a:tcPr anchor="ctr"/>
                </a:tc>
                <a:tc>
                  <a:txBody>
                    <a:bodyPr/>
                    <a:lstStyle/>
                    <a:p>
                      <a:pPr algn="ctr"/>
                      <a:r>
                        <a:rPr lang="en-US" sz="2400" dirty="0" smtClean="0"/>
                        <a:t>36%</a:t>
                      </a:r>
                      <a:endParaRPr lang="en-US" sz="2400" dirty="0"/>
                    </a:p>
                  </a:txBody>
                  <a:tcPr anchor="ctr"/>
                </a:tc>
              </a:tr>
              <a:tr h="938847">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US" sz="2400" b="0" dirty="0" smtClean="0"/>
                        <a:t>Geometry and Measurement</a:t>
                      </a:r>
                    </a:p>
                  </a:txBody>
                  <a:tcPr anchor="ctr"/>
                </a:tc>
                <a:tc>
                  <a:txBody>
                    <a:bodyPr/>
                    <a:lstStyle/>
                    <a:p>
                      <a:pPr algn="ctr"/>
                      <a:r>
                        <a:rPr lang="en-US" sz="2400" dirty="0" smtClean="0"/>
                        <a:t>28%</a:t>
                      </a:r>
                      <a:endParaRPr lang="en-US" sz="2400" dirty="0"/>
                    </a:p>
                  </a:txBody>
                  <a:tcPr anchor="ctr"/>
                </a:tc>
              </a:tr>
              <a:tr h="938847">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US" sz="2400" b="0" dirty="0" smtClean="0"/>
                        <a:t>Data Analysis, Statistics, and Probability</a:t>
                      </a:r>
                    </a:p>
                  </a:txBody>
                  <a:tcPr anchor="ctr"/>
                </a:tc>
                <a:tc>
                  <a:txBody>
                    <a:bodyPr/>
                    <a:lstStyle/>
                    <a:p>
                      <a:pPr algn="ctr"/>
                      <a:r>
                        <a:rPr lang="en-US" sz="2400" dirty="0" smtClean="0"/>
                        <a:t>13%</a:t>
                      </a:r>
                      <a:endParaRPr lang="en-US" sz="2400" dirty="0"/>
                    </a:p>
                  </a:txBody>
                  <a:tcPr anchor="ctr"/>
                </a:tc>
              </a:tr>
            </a:tbl>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283</TotalTime>
  <Words>1141</Words>
  <Application>Microsoft Office PowerPoint</Application>
  <PresentationFormat>On-screen Show (4:3)</PresentationFormat>
  <Paragraphs>211</Paragraphs>
  <Slides>26</Slides>
  <Notes>0</Notes>
  <HiddenSlides>3</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26</vt:i4>
      </vt:variant>
    </vt:vector>
  </HeadingPairs>
  <TitlesOfParts>
    <vt:vector size="28" baseType="lpstr">
      <vt:lpstr>Trek</vt:lpstr>
      <vt:lpstr>Equation</vt:lpstr>
      <vt:lpstr>Introduction to the SAT</vt:lpstr>
      <vt:lpstr>What is the SAT?</vt:lpstr>
      <vt:lpstr>How should I prepare for the SAT?</vt:lpstr>
      <vt:lpstr>What is the format of the sat?</vt:lpstr>
      <vt:lpstr>What is the format of the math sections?</vt:lpstr>
      <vt:lpstr>What is the format of the English sections?</vt:lpstr>
      <vt:lpstr>What else do I need to know?</vt:lpstr>
      <vt:lpstr>What math concepts are tested?</vt:lpstr>
      <vt:lpstr>How much of each category is tested?</vt:lpstr>
      <vt:lpstr>Getting familiar with: Content!</vt:lpstr>
      <vt:lpstr>What Else do I need to know?</vt:lpstr>
      <vt:lpstr>What English concepts are tested?</vt:lpstr>
      <vt:lpstr>How much of each category is tested?</vt:lpstr>
      <vt:lpstr>Getting familiar with: scorING!</vt:lpstr>
      <vt:lpstr>Getting Even more familiar with: scorING!</vt:lpstr>
      <vt:lpstr>What is your score goal?</vt:lpstr>
      <vt:lpstr>Getting familiar with: format!</vt:lpstr>
      <vt:lpstr>Getting familiar with: format!</vt:lpstr>
      <vt:lpstr>Getting MORE familiar with: format!</vt:lpstr>
      <vt:lpstr>Getting familiar with: TIMING!</vt:lpstr>
      <vt:lpstr>Getting familiar with: Directions!</vt:lpstr>
      <vt:lpstr>Getting familiar with: Directions!</vt:lpstr>
      <vt:lpstr>Getting familiar with: Directions!</vt:lpstr>
      <vt:lpstr>Getting familiar with: Directions!</vt:lpstr>
      <vt:lpstr>Getting familiar with: GRIDDING!</vt:lpstr>
      <vt:lpstr>What’s my GOAL??</vt:lpstr>
    </vt:vector>
  </TitlesOfParts>
  <Company>Guilford County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the SAT</dc:title>
  <dc:creator>grovesk</dc:creator>
  <cp:lastModifiedBy>Groves, Kristine S</cp:lastModifiedBy>
  <cp:revision>27</cp:revision>
  <dcterms:created xsi:type="dcterms:W3CDTF">2010-08-30T18:35:58Z</dcterms:created>
  <dcterms:modified xsi:type="dcterms:W3CDTF">2011-11-07T17:32:33Z</dcterms:modified>
</cp:coreProperties>
</file>